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257" r:id="rId3"/>
    <p:sldId id="258" r:id="rId4"/>
    <p:sldId id="259" r:id="rId5"/>
    <p:sldId id="274" r:id="rId6"/>
    <p:sldId id="260" r:id="rId7"/>
    <p:sldId id="261" r:id="rId8"/>
    <p:sldId id="262" r:id="rId9"/>
    <p:sldId id="263" r:id="rId10"/>
    <p:sldId id="273" r:id="rId11"/>
    <p:sldId id="269" r:id="rId12"/>
    <p:sldId id="270" r:id="rId13"/>
    <p:sldId id="271" r:id="rId14"/>
    <p:sldId id="272" r:id="rId15"/>
    <p:sldId id="277" r:id="rId16"/>
    <p:sldId id="278" r:id="rId17"/>
    <p:sldId id="279" r:id="rId18"/>
    <p:sldId id="280" r:id="rId19"/>
    <p:sldId id="281" r:id="rId20"/>
    <p:sldId id="282" r:id="rId21"/>
    <p:sldId id="265" r:id="rId22"/>
    <p:sldId id="266" r:id="rId23"/>
    <p:sldId id="267" r:id="rId24"/>
    <p:sldId id="268" r:id="rId25"/>
    <p:sldId id="275" r:id="rId26"/>
    <p:sldId id="276" r:id="rId27"/>
    <p:sldId id="28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BC9D661-CC32-404A-8279-64A58BA075B0}" type="datetimeFigureOut">
              <a:rPr lang="en-US" smtClean="0"/>
              <a:t>4/23/2013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BCD16FA-E3A8-4402-B51E-32558ACDE68E}" type="slidenum">
              <a:rPr lang="en-US" smtClean="0"/>
              <a:t>‹#›</a:t>
            </a:fld>
            <a:endParaRPr lang="en-US"/>
          </a:p>
        </p:txBody>
      </p:sp>
    </p:spTree>
    <p:extLst>
      <p:ext uri="{BB962C8B-B14F-4D97-AF65-F5344CB8AC3E}">
        <p14:creationId xmlns:p14="http://schemas.microsoft.com/office/powerpoint/2010/main" val="11174499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7CE07C-C670-421D-8F35-FCB3395F7B8E}" type="datetimeFigureOut">
              <a:rPr lang="en-US" smtClean="0"/>
              <a:t>4/23/2013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BB11B9-64B3-4BA5-815F-0DAF52457469}" type="slidenum">
              <a:rPr lang="en-US" smtClean="0"/>
              <a:t>‹#›</a:t>
            </a:fld>
            <a:endParaRPr lang="en-US"/>
          </a:p>
        </p:txBody>
      </p:sp>
    </p:spTree>
    <p:extLst>
      <p:ext uri="{BB962C8B-B14F-4D97-AF65-F5344CB8AC3E}">
        <p14:creationId xmlns:p14="http://schemas.microsoft.com/office/powerpoint/2010/main" val="1947381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http://www.google.com/imgres?q=map+of+earthquakes+in+2011&amp;um=1&amp;hl=en&amp;safe=active&amp;biw=1152&amp;bih=626&amp;tbm=isch&amp;tbnid=9qzJOctzhoFzZM:&amp;imgrefurl=http://thedailyviz.com/post/9299628995/mapping-2011-earthquakes&amp;docid=42eIgkgLe2BZjM&amp;imgurl=http://earthquake.usgs.gov/hazards/products/graphic2pct50.jpg&amp;w=2250&amp;h=1500&amp;ei=QtoNT7eEGsWxiQLQ9ryrDQ&amp;zoom=1&amp;iact=hc&amp;vpx=507&amp;vpy=329&amp;dur=1221&amp;hovh=183&amp;hovw=275&amp;tx=111&amp;ty=129&amp;sig=106697503119442250330&amp;page=2&amp;tbnh=111&amp;tbnw=167&amp;start=18&amp;ndsp=19&amp;ved=1t:429,r:3,s:18</a:t>
            </a:r>
          </a:p>
        </p:txBody>
      </p:sp>
      <p:sp>
        <p:nvSpPr>
          <p:cNvPr id="4" name="Slide Number Placeholder 3"/>
          <p:cNvSpPr>
            <a:spLocks noGrp="1"/>
          </p:cNvSpPr>
          <p:nvPr>
            <p:ph type="sldNum" sz="quarter" idx="5"/>
          </p:nvPr>
        </p:nvSpPr>
        <p:spPr/>
        <p:txBody>
          <a:bodyPr/>
          <a:lstStyle/>
          <a:p>
            <a:pPr>
              <a:defRPr/>
            </a:pPr>
            <a:fld id="{5080CCCC-70D9-46B0-9D0D-34D99C69977D}" type="slidenum">
              <a:rPr lang="en-US" smtClean="0"/>
              <a:pPr>
                <a:defRPr/>
              </a:pPr>
              <a:t>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http://earthquake.usgs.gov/earthquakes/states/seismicity/</a:t>
            </a:r>
          </a:p>
        </p:txBody>
      </p:sp>
      <p:sp>
        <p:nvSpPr>
          <p:cNvPr id="4" name="Slide Number Placeholder 3"/>
          <p:cNvSpPr>
            <a:spLocks noGrp="1"/>
          </p:cNvSpPr>
          <p:nvPr>
            <p:ph type="sldNum" sz="quarter" idx="5"/>
          </p:nvPr>
        </p:nvSpPr>
        <p:spPr/>
        <p:txBody>
          <a:bodyPr/>
          <a:lstStyle/>
          <a:p>
            <a:pPr>
              <a:defRPr/>
            </a:pPr>
            <a:fld id="{A28BFBB4-527E-4567-AECF-645A0ED8BCD2}"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B01E1D-1AF3-44AB-962F-764F94E52113}" type="datetimeFigureOut">
              <a:rPr lang="en-US" smtClean="0"/>
              <a:t>4/23/2013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C2F5B-29F9-4B4C-B38D-5FD29BF5F9DE}" type="slidenum">
              <a:rPr lang="en-US" smtClean="0"/>
              <a:t>‹#›</a:t>
            </a:fld>
            <a:endParaRPr lang="en-US"/>
          </a:p>
        </p:txBody>
      </p:sp>
    </p:spTree>
    <p:extLst>
      <p:ext uri="{BB962C8B-B14F-4D97-AF65-F5344CB8AC3E}">
        <p14:creationId xmlns:p14="http://schemas.microsoft.com/office/powerpoint/2010/main" val="991985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B01E1D-1AF3-44AB-962F-764F94E52113}" type="datetimeFigureOut">
              <a:rPr lang="en-US" smtClean="0"/>
              <a:t>4/23/2013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C2F5B-29F9-4B4C-B38D-5FD29BF5F9DE}" type="slidenum">
              <a:rPr lang="en-US" smtClean="0"/>
              <a:t>‹#›</a:t>
            </a:fld>
            <a:endParaRPr lang="en-US"/>
          </a:p>
        </p:txBody>
      </p:sp>
    </p:spTree>
    <p:extLst>
      <p:ext uri="{BB962C8B-B14F-4D97-AF65-F5344CB8AC3E}">
        <p14:creationId xmlns:p14="http://schemas.microsoft.com/office/powerpoint/2010/main" val="2472668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B01E1D-1AF3-44AB-962F-764F94E52113}" type="datetimeFigureOut">
              <a:rPr lang="en-US" smtClean="0"/>
              <a:t>4/23/2013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C2F5B-29F9-4B4C-B38D-5FD29BF5F9DE}" type="slidenum">
              <a:rPr lang="en-US" smtClean="0"/>
              <a:t>‹#›</a:t>
            </a:fld>
            <a:endParaRPr lang="en-US"/>
          </a:p>
        </p:txBody>
      </p:sp>
    </p:spTree>
    <p:extLst>
      <p:ext uri="{BB962C8B-B14F-4D97-AF65-F5344CB8AC3E}">
        <p14:creationId xmlns:p14="http://schemas.microsoft.com/office/powerpoint/2010/main" val="1464005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B01E1D-1AF3-44AB-962F-764F94E52113}" type="datetimeFigureOut">
              <a:rPr lang="en-US" smtClean="0"/>
              <a:t>4/23/2013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C2F5B-29F9-4B4C-B38D-5FD29BF5F9DE}" type="slidenum">
              <a:rPr lang="en-US" smtClean="0"/>
              <a:t>‹#›</a:t>
            </a:fld>
            <a:endParaRPr lang="en-US"/>
          </a:p>
        </p:txBody>
      </p:sp>
    </p:spTree>
    <p:extLst>
      <p:ext uri="{BB962C8B-B14F-4D97-AF65-F5344CB8AC3E}">
        <p14:creationId xmlns:p14="http://schemas.microsoft.com/office/powerpoint/2010/main" val="4063667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B01E1D-1AF3-44AB-962F-764F94E52113}" type="datetimeFigureOut">
              <a:rPr lang="en-US" smtClean="0"/>
              <a:t>4/23/2013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C2F5B-29F9-4B4C-B38D-5FD29BF5F9DE}" type="slidenum">
              <a:rPr lang="en-US" smtClean="0"/>
              <a:t>‹#›</a:t>
            </a:fld>
            <a:endParaRPr lang="en-US"/>
          </a:p>
        </p:txBody>
      </p:sp>
    </p:spTree>
    <p:extLst>
      <p:ext uri="{BB962C8B-B14F-4D97-AF65-F5344CB8AC3E}">
        <p14:creationId xmlns:p14="http://schemas.microsoft.com/office/powerpoint/2010/main" val="2930402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B01E1D-1AF3-44AB-962F-764F94E52113}" type="datetimeFigureOut">
              <a:rPr lang="en-US" smtClean="0"/>
              <a:t>4/23/2013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7C2F5B-29F9-4B4C-B38D-5FD29BF5F9DE}" type="slidenum">
              <a:rPr lang="en-US" smtClean="0"/>
              <a:t>‹#›</a:t>
            </a:fld>
            <a:endParaRPr lang="en-US"/>
          </a:p>
        </p:txBody>
      </p:sp>
    </p:spTree>
    <p:extLst>
      <p:ext uri="{BB962C8B-B14F-4D97-AF65-F5344CB8AC3E}">
        <p14:creationId xmlns:p14="http://schemas.microsoft.com/office/powerpoint/2010/main" val="2408952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B01E1D-1AF3-44AB-962F-764F94E52113}" type="datetimeFigureOut">
              <a:rPr lang="en-US" smtClean="0"/>
              <a:t>4/23/2013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7C2F5B-29F9-4B4C-B38D-5FD29BF5F9DE}" type="slidenum">
              <a:rPr lang="en-US" smtClean="0"/>
              <a:t>‹#›</a:t>
            </a:fld>
            <a:endParaRPr lang="en-US"/>
          </a:p>
        </p:txBody>
      </p:sp>
    </p:spTree>
    <p:extLst>
      <p:ext uri="{BB962C8B-B14F-4D97-AF65-F5344CB8AC3E}">
        <p14:creationId xmlns:p14="http://schemas.microsoft.com/office/powerpoint/2010/main" val="1857730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B01E1D-1AF3-44AB-962F-764F94E52113}" type="datetimeFigureOut">
              <a:rPr lang="en-US" smtClean="0"/>
              <a:t>4/23/2013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7C2F5B-29F9-4B4C-B38D-5FD29BF5F9DE}" type="slidenum">
              <a:rPr lang="en-US" smtClean="0"/>
              <a:t>‹#›</a:t>
            </a:fld>
            <a:endParaRPr lang="en-US"/>
          </a:p>
        </p:txBody>
      </p:sp>
    </p:spTree>
    <p:extLst>
      <p:ext uri="{BB962C8B-B14F-4D97-AF65-F5344CB8AC3E}">
        <p14:creationId xmlns:p14="http://schemas.microsoft.com/office/powerpoint/2010/main" val="3598662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B01E1D-1AF3-44AB-962F-764F94E52113}" type="datetimeFigureOut">
              <a:rPr lang="en-US" smtClean="0"/>
              <a:t>4/23/2013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7C2F5B-29F9-4B4C-B38D-5FD29BF5F9DE}" type="slidenum">
              <a:rPr lang="en-US" smtClean="0"/>
              <a:t>‹#›</a:t>
            </a:fld>
            <a:endParaRPr lang="en-US"/>
          </a:p>
        </p:txBody>
      </p:sp>
    </p:spTree>
    <p:extLst>
      <p:ext uri="{BB962C8B-B14F-4D97-AF65-F5344CB8AC3E}">
        <p14:creationId xmlns:p14="http://schemas.microsoft.com/office/powerpoint/2010/main" val="861466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B01E1D-1AF3-44AB-962F-764F94E52113}" type="datetimeFigureOut">
              <a:rPr lang="en-US" smtClean="0"/>
              <a:t>4/23/2013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7C2F5B-29F9-4B4C-B38D-5FD29BF5F9DE}" type="slidenum">
              <a:rPr lang="en-US" smtClean="0"/>
              <a:t>‹#›</a:t>
            </a:fld>
            <a:endParaRPr lang="en-US"/>
          </a:p>
        </p:txBody>
      </p:sp>
    </p:spTree>
    <p:extLst>
      <p:ext uri="{BB962C8B-B14F-4D97-AF65-F5344CB8AC3E}">
        <p14:creationId xmlns:p14="http://schemas.microsoft.com/office/powerpoint/2010/main" val="1314542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B01E1D-1AF3-44AB-962F-764F94E52113}" type="datetimeFigureOut">
              <a:rPr lang="en-US" smtClean="0"/>
              <a:t>4/23/2013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7C2F5B-29F9-4B4C-B38D-5FD29BF5F9DE}" type="slidenum">
              <a:rPr lang="en-US" smtClean="0"/>
              <a:t>‹#›</a:t>
            </a:fld>
            <a:endParaRPr lang="en-US"/>
          </a:p>
        </p:txBody>
      </p:sp>
    </p:spTree>
    <p:extLst>
      <p:ext uri="{BB962C8B-B14F-4D97-AF65-F5344CB8AC3E}">
        <p14:creationId xmlns:p14="http://schemas.microsoft.com/office/powerpoint/2010/main" val="2319896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B01E1D-1AF3-44AB-962F-764F94E52113}" type="datetimeFigureOut">
              <a:rPr lang="en-US" smtClean="0"/>
              <a:t>4/23/2013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7C2F5B-29F9-4B4C-B38D-5FD29BF5F9DE}" type="slidenum">
              <a:rPr lang="en-US" smtClean="0"/>
              <a:t>‹#›</a:t>
            </a:fld>
            <a:endParaRPr lang="en-US"/>
          </a:p>
        </p:txBody>
      </p:sp>
    </p:spTree>
    <p:extLst>
      <p:ext uri="{BB962C8B-B14F-4D97-AF65-F5344CB8AC3E}">
        <p14:creationId xmlns:p14="http://schemas.microsoft.com/office/powerpoint/2010/main" val="27357724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youtube.com/watch?v=9X-js9gXSMEdisaster_of_engineering.html" TargetMode="External"/><Relationship Id="rId2" Type="http://schemas.openxmlformats.org/officeDocument/2006/relationships/hyperlink" Target="http://www.ted.com/talks/peter_haas_haiti_s_" TargetMode="External"/><Relationship Id="rId1" Type="http://schemas.openxmlformats.org/officeDocument/2006/relationships/slideLayout" Target="../slideLayouts/slideLayout2.xml"/><Relationship Id="rId5" Type="http://schemas.openxmlformats.org/officeDocument/2006/relationships/hyperlink" Target="http://www.youtube.com/watch?v=7W40_EolH4s" TargetMode="External"/><Relationship Id="rId4" Type="http://schemas.openxmlformats.org/officeDocument/2006/relationships/hyperlink" Target="http://www.youtube.com/watch?v=iZoHoPFHAtw"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Earthquakes and their causes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354598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l="16949" t="8890" r="4933" b="11205"/>
          <a:stretch>
            <a:fillRect/>
          </a:stretch>
        </p:blipFill>
        <p:spPr bwMode="auto">
          <a:xfrm>
            <a:off x="762000" y="1208088"/>
            <a:ext cx="7848600" cy="5478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79" name="Title 1"/>
          <p:cNvSpPr>
            <a:spLocks noGrp="1"/>
          </p:cNvSpPr>
          <p:nvPr>
            <p:ph type="title"/>
          </p:nvPr>
        </p:nvSpPr>
        <p:spPr/>
        <p:txBody>
          <a:bodyPr/>
          <a:lstStyle/>
          <a:p>
            <a:r>
              <a:rPr lang="en-US" dirty="0" smtClean="0"/>
              <a:t>Frequency of Earthquakes</a:t>
            </a:r>
          </a:p>
        </p:txBody>
      </p:sp>
    </p:spTree>
    <p:extLst>
      <p:ext uri="{BB962C8B-B14F-4D97-AF65-F5344CB8AC3E}">
        <p14:creationId xmlns:p14="http://schemas.microsoft.com/office/powerpoint/2010/main" val="8951087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epicenter?</a:t>
            </a:r>
            <a:endParaRPr lang="en-US" dirty="0"/>
          </a:p>
        </p:txBody>
      </p:sp>
      <p:sp>
        <p:nvSpPr>
          <p:cNvPr id="4" name="Content Placeholder 3"/>
          <p:cNvSpPr>
            <a:spLocks noGrp="1"/>
          </p:cNvSpPr>
          <p:nvPr>
            <p:ph sz="half" idx="1"/>
          </p:nvPr>
        </p:nvSpPr>
        <p:spPr/>
        <p:txBody>
          <a:bodyPr/>
          <a:lstStyle/>
          <a:p>
            <a:r>
              <a:rPr lang="en-US" dirty="0" smtClean="0"/>
              <a:t>The epicenter is the point on the earth's surface vertically above the hypocenter (or focus), point in the crust where a seismic rupture begins.</a:t>
            </a:r>
            <a:br>
              <a:rPr lang="en-US" dirty="0" smtClean="0"/>
            </a:br>
            <a:endParaRPr lang="en-US" dirty="0"/>
          </a:p>
        </p:txBody>
      </p:sp>
      <p:sp>
        <p:nvSpPr>
          <p:cNvPr id="5" name="Content Placeholder 4"/>
          <p:cNvSpPr>
            <a:spLocks noGrp="1"/>
          </p:cNvSpPr>
          <p:nvPr>
            <p:ph sz="half" idx="2"/>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524000"/>
            <a:ext cx="41148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768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barn(inVertical)">
                                      <p:cBhvr>
                                        <p:cTn id="1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hypocenter</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The hypocenter is the point within the earth where an earthquake rupture starts. The epicenter is the point directly above it at the surface of the Earth. Also commonly termed the </a:t>
            </a:r>
            <a:r>
              <a:rPr lang="en-US" b="1" dirty="0" smtClean="0"/>
              <a:t>focus</a:t>
            </a:r>
            <a:r>
              <a:rPr lang="en-US" dirty="0" smtClean="0"/>
              <a:t>.</a:t>
            </a:r>
            <a:br>
              <a:rPr lang="en-US" dirty="0" smtClean="0"/>
            </a:br>
            <a:r>
              <a:rPr lang="en-US" dirty="0" smtClean="0"/>
              <a:t/>
            </a:r>
            <a:br>
              <a:rPr lang="en-US" dirty="0" smtClean="0"/>
            </a:br>
            <a:endParaRPr lang="en-US" dirty="0"/>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1694304"/>
            <a:ext cx="4038600" cy="433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906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barn(inVertical)">
                                      <p:cBhvr>
                                        <p:cTn id="14"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Another example of epicenter and focus</a:t>
            </a:r>
            <a:endParaRPr lang="en-US" dirty="0"/>
          </a:p>
        </p:txBody>
      </p:sp>
      <p:sp>
        <p:nvSpPr>
          <p:cNvPr id="6" name="Content Placeholder 5"/>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762124"/>
            <a:ext cx="7467600" cy="4333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95797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Epicenter of Japan Earthquake</a:t>
            </a:r>
            <a:endParaRPr lang="en-US" dirty="0"/>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24000"/>
            <a:ext cx="61722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94258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Determining magnitude</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71600"/>
            <a:ext cx="8534400"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44029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Calculating magnitude</a:t>
            </a:r>
            <a:endParaRPr lang="en-US" dirty="0"/>
          </a:p>
        </p:txBody>
      </p:sp>
      <p:sp>
        <p:nvSpPr>
          <p:cNvPr id="5" name="Content Placeholder 4"/>
          <p:cNvSpPr>
            <a:spLocks noGrp="1"/>
          </p:cNvSpPr>
          <p:nvPr>
            <p:ph sz="half" idx="1"/>
          </p:nvPr>
        </p:nvSpPr>
        <p:spPr/>
        <p:txBody>
          <a:bodyPr>
            <a:normAutofit fontScale="77500" lnSpcReduction="20000"/>
          </a:bodyPr>
          <a:lstStyle/>
          <a:p>
            <a:r>
              <a:rPr lang="en-US" dirty="0"/>
              <a:t>Measure the distance to the focus using the time interval between the S and the P waves (here S-P = 24 seconds). </a:t>
            </a:r>
          </a:p>
          <a:p>
            <a:r>
              <a:rPr lang="en-US" dirty="0"/>
              <a:t>Measure the height of the maximum wave motion on the seismogram (23 millimeters). </a:t>
            </a:r>
          </a:p>
          <a:p>
            <a:r>
              <a:rPr lang="en-US" dirty="0"/>
              <a:t>Place a straight edge between the appropriate points on the distance (left) and amplitude (right scales to obtain magnitude </a:t>
            </a:r>
            <a:r>
              <a:rPr lang="en-US" i="1" dirty="0"/>
              <a:t>M</a:t>
            </a:r>
            <a:r>
              <a:rPr lang="en-US" baseline="-25000" dirty="0"/>
              <a:t>L</a:t>
            </a:r>
            <a:r>
              <a:rPr lang="en-US" dirty="0"/>
              <a:t> = 5.0. </a:t>
            </a:r>
          </a:p>
          <a:p>
            <a:endParaRPr lang="en-US" dirty="0"/>
          </a:p>
        </p:txBody>
      </p:sp>
      <p:pic>
        <p:nvPicPr>
          <p:cNvPr id="7"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419600" y="1371600"/>
            <a:ext cx="449580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4027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0"/>
                                        <p:tgtEl>
                                          <p:spTgt spid="5">
                                            <p:txEl>
                                              <p:pRg st="1" end="1"/>
                                            </p:txEl>
                                          </p:spTgt>
                                        </p:tgtEl>
                                      </p:cBhvr>
                                    </p:animEffect>
                                    <p:anim calcmode="lin" valueType="num">
                                      <p:cBhvr>
                                        <p:cTn id="2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1000"/>
                                        <p:tgtEl>
                                          <p:spTgt spid="5">
                                            <p:txEl>
                                              <p:pRg st="2" end="2"/>
                                            </p:txEl>
                                          </p:spTgt>
                                        </p:tgtEl>
                                      </p:cBhvr>
                                    </p:animEffect>
                                    <p:anim calcmode="lin" valueType="num">
                                      <p:cBhvr>
                                        <p:cTn id="27"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b="1" dirty="0"/>
              <a:t>How much bigger is a magnitude 8.7 earthquake than a magnitude 5.8 earthquake?</a:t>
            </a:r>
            <a:endParaRPr lang="en-US" sz="3600" dirty="0"/>
          </a:p>
        </p:txBody>
      </p:sp>
      <p:sp>
        <p:nvSpPr>
          <p:cNvPr id="6" name="Content Placeholder 5"/>
          <p:cNvSpPr>
            <a:spLocks noGrp="1"/>
          </p:cNvSpPr>
          <p:nvPr>
            <p:ph idx="1"/>
          </p:nvPr>
        </p:nvSpPr>
        <p:spPr/>
        <p:txBody>
          <a:bodyPr>
            <a:normAutofit fontScale="77500" lnSpcReduction="20000"/>
          </a:bodyPr>
          <a:lstStyle/>
          <a:p>
            <a:r>
              <a:rPr lang="en-US" dirty="0"/>
              <a:t>A magnitude 8.7 earthquake is 794 times BIGGER on a seismogram than a magnitude 5.8 earthquake. The magnitude scale is logarithmic, </a:t>
            </a:r>
            <a:r>
              <a:rPr lang="en-US" dirty="0" smtClean="0"/>
              <a:t>so:</a:t>
            </a:r>
          </a:p>
          <a:p>
            <a:r>
              <a:rPr lang="en-US" dirty="0"/>
              <a:t>10**8.7)/(10**5.8) = (5.01*10**9)/(6.31*10**6) = .794*10**3 = 794 OR = 10**(8.7-5.8) = 10**2.9 = 794.328 </a:t>
            </a:r>
            <a:endParaRPr lang="en-US" dirty="0" smtClean="0"/>
          </a:p>
          <a:p>
            <a:r>
              <a:rPr lang="en-US" dirty="0"/>
              <a:t>Another way to get about the same answer without using a calculator is that since 1 unit of magnitude is 10 times the amplitude on a seismogram and 0.1 unit of magnitude is about 1.3 times the amplitude, we can get</a:t>
            </a:r>
            <a:r>
              <a:rPr lang="en-US" dirty="0" smtClean="0"/>
              <a:t>,</a:t>
            </a:r>
          </a:p>
          <a:p>
            <a:r>
              <a:rPr lang="en-US" dirty="0"/>
              <a:t>10 * 10 * 10 / 1.3 = 769 times [not exact, but a decent approximation] </a:t>
            </a:r>
          </a:p>
        </p:txBody>
      </p:sp>
    </p:spTree>
    <p:extLst>
      <p:ext uri="{BB962C8B-B14F-4D97-AF65-F5344CB8AC3E}">
        <p14:creationId xmlns:p14="http://schemas.microsoft.com/office/powerpoint/2010/main" val="364437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the magnitude scale really measuring?</a:t>
            </a:r>
            <a:endParaRPr lang="en-US" dirty="0"/>
          </a:p>
        </p:txBody>
      </p:sp>
      <p:sp>
        <p:nvSpPr>
          <p:cNvPr id="3" name="Content Placeholder 2"/>
          <p:cNvSpPr>
            <a:spLocks noGrp="1"/>
          </p:cNvSpPr>
          <p:nvPr>
            <p:ph idx="1"/>
          </p:nvPr>
        </p:nvSpPr>
        <p:spPr/>
        <p:txBody>
          <a:bodyPr>
            <a:normAutofit fontScale="85000" lnSpcReduction="10000"/>
          </a:bodyPr>
          <a:lstStyle/>
          <a:p>
            <a:r>
              <a:rPr lang="en-US" dirty="0"/>
              <a:t>The magnitude scale is really comparing amplitudes of waves on a seismogram, not the STRENGTH (energy) of the quakes</a:t>
            </a:r>
            <a:r>
              <a:rPr lang="en-US" dirty="0" smtClean="0"/>
              <a:t>.</a:t>
            </a:r>
          </a:p>
          <a:p>
            <a:r>
              <a:rPr lang="en-US" dirty="0" smtClean="0"/>
              <a:t> </a:t>
            </a:r>
            <a:r>
              <a:rPr lang="en-US" dirty="0"/>
              <a:t>So, a magnitude 8.7 is 794 times bigger than a 5.8 quake as measured on seismograms, but the 8.7 quake is about 23,000 times STRONGER than the 5.8! Since it is really the energy or strength that knocks down buildings, this is really the more important comparison. This means that it would take about 23,000 quakes of magnitude 5.8 to equal the energy released by one magnitude 8.7 event. </a:t>
            </a:r>
          </a:p>
        </p:txBody>
      </p:sp>
    </p:spTree>
    <p:extLst>
      <p:ext uri="{BB962C8B-B14F-4D97-AF65-F5344CB8AC3E}">
        <p14:creationId xmlns:p14="http://schemas.microsoft.com/office/powerpoint/2010/main" val="230685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Here's how we get that number:</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r>
              <a:rPr lang="en-US" dirty="0"/>
              <a:t>One whole unit of magnitude represents approximately 32 times (actually 10**1.5 times) the energy, based on a long-standing empirical formula that says log(E) is proportional to 1.5M, where E is energy and M is magnitude. This means that a change of 0.1 in magnitude is about 1.4 times the energy release. Therefore, using the shortcut shown </a:t>
            </a:r>
            <a:r>
              <a:rPr lang="en-US" dirty="0" smtClean="0"/>
              <a:t>earlier </a:t>
            </a:r>
            <a:r>
              <a:rPr lang="en-US" dirty="0"/>
              <a:t>for the amplitude calculation, the energy is,</a:t>
            </a:r>
          </a:p>
          <a:p>
            <a:r>
              <a:rPr lang="en-US" dirty="0"/>
              <a:t>32 * 32 * 32 / 1.4 = 23,405 or about 23,000 </a:t>
            </a:r>
          </a:p>
        </p:txBody>
      </p:sp>
    </p:spTree>
    <p:extLst>
      <p:ext uri="{BB962C8B-B14F-4D97-AF65-F5344CB8AC3E}">
        <p14:creationId xmlns:p14="http://schemas.microsoft.com/office/powerpoint/2010/main" val="684526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dirty="0" smtClean="0">
                <a:latin typeface="Arial" charset="0"/>
                <a:cs typeface="Arial" charset="0"/>
              </a:rPr>
              <a:t>Review: What is a fault?</a:t>
            </a:r>
          </a:p>
        </p:txBody>
      </p:sp>
      <p:sp>
        <p:nvSpPr>
          <p:cNvPr id="9219" name="Content Placeholder 2"/>
          <p:cNvSpPr>
            <a:spLocks noGrp="1"/>
          </p:cNvSpPr>
          <p:nvPr>
            <p:ph idx="1"/>
          </p:nvPr>
        </p:nvSpPr>
        <p:spPr/>
        <p:txBody>
          <a:bodyPr/>
          <a:lstStyle/>
          <a:p>
            <a:pPr eaLnBrk="1" hangingPunct="1">
              <a:buFont typeface="Arial" charset="0"/>
              <a:buNone/>
            </a:pPr>
            <a:r>
              <a:rPr lang="en-US" dirty="0" smtClean="0"/>
              <a:t>	Faults are fractures in the bedrock  where sliding has taken place.</a:t>
            </a:r>
          </a:p>
          <a:p>
            <a:pPr eaLnBrk="1" hangingPunct="1">
              <a:buFont typeface="Arial" charset="0"/>
              <a:buNone/>
            </a:pPr>
            <a:endParaRPr lang="en-US" dirty="0" smtClean="0"/>
          </a:p>
          <a:p>
            <a:pPr eaLnBrk="1" hangingPunct="1">
              <a:buFont typeface="Arial" charset="0"/>
              <a:buNone/>
            </a:pPr>
            <a:r>
              <a:rPr lang="en-US" dirty="0" smtClean="0"/>
              <a:t>	Active faults have had movement in the last 11,000 years.</a:t>
            </a:r>
          </a:p>
          <a:p>
            <a:pPr eaLnBrk="1" hangingPunct="1">
              <a:buFont typeface="Arial" charset="0"/>
              <a:buNone/>
            </a:pPr>
            <a:endParaRPr lang="en-US" dirty="0" smtClean="0"/>
          </a:p>
          <a:p>
            <a:pPr eaLnBrk="1" hangingPunct="1">
              <a:buFont typeface="Arial" charset="0"/>
              <a:buNone/>
            </a:pPr>
            <a:r>
              <a:rPr lang="en-US" dirty="0" smtClean="0"/>
              <a:t>	Most faults are no longer active.</a:t>
            </a:r>
          </a:p>
        </p:txBody>
      </p:sp>
    </p:spTree>
    <p:extLst>
      <p:ext uri="{BB962C8B-B14F-4D97-AF65-F5344CB8AC3E}">
        <p14:creationId xmlns:p14="http://schemas.microsoft.com/office/powerpoint/2010/main" val="165665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1000"/>
                                        <p:tgtEl>
                                          <p:spTgt spid="9219">
                                            <p:txEl>
                                              <p:pRg st="0" end="0"/>
                                            </p:txEl>
                                          </p:spTgt>
                                        </p:tgtEl>
                                      </p:cBhvr>
                                    </p:animEffect>
                                    <p:anim calcmode="lin" valueType="num">
                                      <p:cBhvr>
                                        <p:cTn id="8" dur="1000" fill="hold"/>
                                        <p:tgtEl>
                                          <p:spTgt spid="92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2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219">
                                            <p:txEl>
                                              <p:pRg st="2" end="2"/>
                                            </p:txEl>
                                          </p:spTgt>
                                        </p:tgtEl>
                                        <p:attrNameLst>
                                          <p:attrName>style.visibility</p:attrName>
                                        </p:attrNameLst>
                                      </p:cBhvr>
                                      <p:to>
                                        <p:strVal val="visible"/>
                                      </p:to>
                                    </p:set>
                                    <p:animEffect transition="in" filter="fade">
                                      <p:cBhvr>
                                        <p:cTn id="14" dur="1000"/>
                                        <p:tgtEl>
                                          <p:spTgt spid="9219">
                                            <p:txEl>
                                              <p:pRg st="2" end="2"/>
                                            </p:txEl>
                                          </p:spTgt>
                                        </p:tgtEl>
                                      </p:cBhvr>
                                    </p:animEffect>
                                    <p:anim calcmode="lin" valueType="num">
                                      <p:cBhvr>
                                        <p:cTn id="15" dur="1000" fill="hold"/>
                                        <p:tgtEl>
                                          <p:spTgt spid="921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21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219">
                                            <p:txEl>
                                              <p:pRg st="4" end="4"/>
                                            </p:txEl>
                                          </p:spTgt>
                                        </p:tgtEl>
                                        <p:attrNameLst>
                                          <p:attrName>style.visibility</p:attrName>
                                        </p:attrNameLst>
                                      </p:cBhvr>
                                      <p:to>
                                        <p:strVal val="visible"/>
                                      </p:to>
                                    </p:set>
                                    <p:animEffect transition="in" filter="fade">
                                      <p:cBhvr>
                                        <p:cTn id="21" dur="1000"/>
                                        <p:tgtEl>
                                          <p:spTgt spid="9219">
                                            <p:txEl>
                                              <p:pRg st="4" end="4"/>
                                            </p:txEl>
                                          </p:spTgt>
                                        </p:tgtEl>
                                      </p:cBhvr>
                                    </p:animEffect>
                                    <p:anim calcmode="lin" valueType="num">
                                      <p:cBhvr>
                                        <p:cTn id="22" dur="1000" fill="hold"/>
                                        <p:tgtEl>
                                          <p:spTgt spid="9219">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921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So I know what a lot of you have been thinking, how much bigger is a 10 than a 5?</a:t>
            </a:r>
            <a:endParaRPr lang="en-US" sz="3600" dirty="0"/>
          </a:p>
        </p:txBody>
      </p:sp>
      <p:sp>
        <p:nvSpPr>
          <p:cNvPr id="3" name="Content Placeholder 2"/>
          <p:cNvSpPr>
            <a:spLocks noGrp="1"/>
          </p:cNvSpPr>
          <p:nvPr>
            <p:ph idx="1"/>
          </p:nvPr>
        </p:nvSpPr>
        <p:spPr/>
        <p:txBody>
          <a:bodyPr>
            <a:normAutofit/>
          </a:bodyPr>
          <a:lstStyle/>
          <a:p>
            <a:r>
              <a:rPr lang="en-US" sz="4000" dirty="0" smtClean="0"/>
              <a:t>A magnitude 10 is 100,000 times bigger then a  magnitude 5,</a:t>
            </a:r>
          </a:p>
          <a:p>
            <a:r>
              <a:rPr lang="en-US" sz="4000" dirty="0" smtClean="0"/>
              <a:t>However it is 31,622,776 times stronger</a:t>
            </a:r>
            <a:endParaRPr lang="en-US" sz="4000" dirty="0"/>
          </a:p>
        </p:txBody>
      </p:sp>
    </p:spTree>
    <p:extLst>
      <p:ext uri="{BB962C8B-B14F-4D97-AF65-F5344CB8AC3E}">
        <p14:creationId xmlns:p14="http://schemas.microsoft.com/office/powerpoint/2010/main" val="32609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dirty="0" smtClean="0"/>
              <a:t>Seismic Waves</a:t>
            </a:r>
          </a:p>
        </p:txBody>
      </p:sp>
      <p:sp>
        <p:nvSpPr>
          <p:cNvPr id="3" name="Content Placeholder 2"/>
          <p:cNvSpPr>
            <a:spLocks noGrp="1"/>
          </p:cNvSpPr>
          <p:nvPr>
            <p:ph idx="1"/>
          </p:nvPr>
        </p:nvSpPr>
        <p:spPr/>
        <p:txBody>
          <a:bodyPr/>
          <a:lstStyle/>
          <a:p>
            <a:pPr>
              <a:defRPr/>
            </a:pPr>
            <a:r>
              <a:rPr lang="en-US" dirty="0" smtClean="0"/>
              <a:t>Body Waves: Waves that travel through the Earth’s interior and spread out in all directions</a:t>
            </a:r>
          </a:p>
          <a:p>
            <a:pPr>
              <a:defRPr/>
            </a:pPr>
            <a:endParaRPr lang="en-US" dirty="0" smtClean="0"/>
          </a:p>
          <a:p>
            <a:pPr marL="0" indent="0">
              <a:buFont typeface="Arial" charset="0"/>
              <a:buNone/>
              <a:defRPr/>
            </a:pPr>
            <a:r>
              <a:rPr lang="en-US" dirty="0" smtClean="0"/>
              <a:t>There are two types of waves, P waves and S waves</a:t>
            </a:r>
            <a:endParaRPr lang="en-US" dirty="0"/>
          </a:p>
          <a:p>
            <a:pPr marL="0" indent="0">
              <a:buFont typeface="Arial" charset="0"/>
              <a:buNone/>
              <a:defRPr/>
            </a:pPr>
            <a:endParaRPr lang="en-US" dirty="0" smtClean="0">
              <a:solidFill>
                <a:srgbClr val="FFFF00"/>
              </a:solidFill>
            </a:endParaRPr>
          </a:p>
        </p:txBody>
      </p:sp>
    </p:spTree>
    <p:extLst>
      <p:ext uri="{BB962C8B-B14F-4D97-AF65-F5344CB8AC3E}">
        <p14:creationId xmlns:p14="http://schemas.microsoft.com/office/powerpoint/2010/main" val="403857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smtClean="0"/>
              <a:t>P-Wave</a:t>
            </a:r>
          </a:p>
        </p:txBody>
      </p:sp>
      <p:sp>
        <p:nvSpPr>
          <p:cNvPr id="26627" name="Content Placeholder 2"/>
          <p:cNvSpPr>
            <a:spLocks noGrp="1"/>
          </p:cNvSpPr>
          <p:nvPr>
            <p:ph idx="1"/>
          </p:nvPr>
        </p:nvSpPr>
        <p:spPr/>
        <p:txBody>
          <a:bodyPr/>
          <a:lstStyle/>
          <a:p>
            <a:r>
              <a:rPr lang="en-US" dirty="0" smtClean="0"/>
              <a:t>Primary, first wave to hit stations</a:t>
            </a:r>
          </a:p>
          <a:p>
            <a:r>
              <a:rPr lang="en-US" dirty="0" smtClean="0"/>
              <a:t>Compressional (or Longitudinal) wave in which rock vibrates back and forth in parallel to the direction of wave propagation</a:t>
            </a:r>
          </a:p>
          <a:p>
            <a:r>
              <a:rPr lang="en-US" dirty="0" smtClean="0"/>
              <a:t>Fastest wave, travels 4-7 kilometers per second. </a:t>
            </a:r>
          </a:p>
          <a:p>
            <a:endParaRPr lang="en-US" dirty="0" smtClean="0">
              <a:solidFill>
                <a:srgbClr val="FFFF00"/>
              </a:solidFill>
            </a:endParaRPr>
          </a:p>
        </p:txBody>
      </p:sp>
    </p:spTree>
    <p:extLst>
      <p:ext uri="{BB962C8B-B14F-4D97-AF65-F5344CB8AC3E}">
        <p14:creationId xmlns:p14="http://schemas.microsoft.com/office/powerpoint/2010/main" val="2720752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fade">
                                      <p:cBhvr>
                                        <p:cTn id="7" dur="1000"/>
                                        <p:tgtEl>
                                          <p:spTgt spid="26627">
                                            <p:txEl>
                                              <p:pRg st="0" end="0"/>
                                            </p:txEl>
                                          </p:spTgt>
                                        </p:tgtEl>
                                      </p:cBhvr>
                                    </p:animEffect>
                                    <p:anim calcmode="lin" valueType="num">
                                      <p:cBhvr>
                                        <p:cTn id="8" dur="10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66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6627">
                                            <p:txEl>
                                              <p:pRg st="1" end="1"/>
                                            </p:txEl>
                                          </p:spTgt>
                                        </p:tgtEl>
                                        <p:attrNameLst>
                                          <p:attrName>style.visibility</p:attrName>
                                        </p:attrNameLst>
                                      </p:cBhvr>
                                      <p:to>
                                        <p:strVal val="visible"/>
                                      </p:to>
                                    </p:set>
                                    <p:animEffect transition="in" filter="fade">
                                      <p:cBhvr>
                                        <p:cTn id="14" dur="1000"/>
                                        <p:tgtEl>
                                          <p:spTgt spid="26627">
                                            <p:txEl>
                                              <p:pRg st="1" end="1"/>
                                            </p:txEl>
                                          </p:spTgt>
                                        </p:tgtEl>
                                      </p:cBhvr>
                                    </p:animEffect>
                                    <p:anim calcmode="lin" valueType="num">
                                      <p:cBhvr>
                                        <p:cTn id="15" dur="10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662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6627">
                                            <p:txEl>
                                              <p:pRg st="2" end="2"/>
                                            </p:txEl>
                                          </p:spTgt>
                                        </p:tgtEl>
                                        <p:attrNameLst>
                                          <p:attrName>style.visibility</p:attrName>
                                        </p:attrNameLst>
                                      </p:cBhvr>
                                      <p:to>
                                        <p:strVal val="visible"/>
                                      </p:to>
                                    </p:set>
                                    <p:animEffect transition="in" filter="fade">
                                      <p:cBhvr>
                                        <p:cTn id="21" dur="1000"/>
                                        <p:tgtEl>
                                          <p:spTgt spid="26627">
                                            <p:txEl>
                                              <p:pRg st="2" end="2"/>
                                            </p:txEl>
                                          </p:spTgt>
                                        </p:tgtEl>
                                      </p:cBhvr>
                                    </p:animEffect>
                                    <p:anim calcmode="lin" valueType="num">
                                      <p:cBhvr>
                                        <p:cTn id="22" dur="10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662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dirty="0" smtClean="0"/>
              <a:t>S-Wave</a:t>
            </a:r>
          </a:p>
        </p:txBody>
      </p:sp>
      <p:sp>
        <p:nvSpPr>
          <p:cNvPr id="27651" name="Content Placeholder 2"/>
          <p:cNvSpPr>
            <a:spLocks noGrp="1"/>
          </p:cNvSpPr>
          <p:nvPr>
            <p:ph idx="1"/>
          </p:nvPr>
        </p:nvSpPr>
        <p:spPr/>
        <p:txBody>
          <a:bodyPr/>
          <a:lstStyle/>
          <a:p>
            <a:r>
              <a:rPr lang="en-US" sz="2800" dirty="0" smtClean="0"/>
              <a:t>The second type of body wave is the </a:t>
            </a:r>
            <a:r>
              <a:rPr lang="en-US" sz="2800" b="1" dirty="0" smtClean="0"/>
              <a:t>S wave</a:t>
            </a:r>
            <a:r>
              <a:rPr lang="en-US" sz="2800" dirty="0" smtClean="0"/>
              <a:t> or </a:t>
            </a:r>
            <a:r>
              <a:rPr lang="en-US" sz="2800" b="1" dirty="0" smtClean="0"/>
              <a:t>secondary wave</a:t>
            </a:r>
            <a:r>
              <a:rPr lang="en-US" sz="2800" dirty="0" smtClean="0"/>
              <a:t>, which is the second wave you feel in an earthquake. </a:t>
            </a:r>
          </a:p>
          <a:p>
            <a:r>
              <a:rPr lang="en-US" sz="2800" dirty="0" smtClean="0"/>
              <a:t>An S wave is slower than a P wave and can only move through solid rock. It is this property of S waves that led seismologists to conclude that the Earth's </a:t>
            </a:r>
            <a:r>
              <a:rPr lang="en-US" sz="2800" b="1" dirty="0" smtClean="0"/>
              <a:t>outer core</a:t>
            </a:r>
            <a:r>
              <a:rPr lang="en-US" sz="2800" dirty="0" smtClean="0"/>
              <a:t> is a liquid. S waves move rock particles up and down, or side-to-side--perpendicular to the direction that the wave is traveling in</a:t>
            </a:r>
            <a:r>
              <a:rPr lang="en-US" dirty="0" smtClean="0"/>
              <a:t>. </a:t>
            </a:r>
          </a:p>
        </p:txBody>
      </p:sp>
    </p:spTree>
    <p:extLst>
      <p:ext uri="{BB962C8B-B14F-4D97-AF65-F5344CB8AC3E}">
        <p14:creationId xmlns:p14="http://schemas.microsoft.com/office/powerpoint/2010/main" val="189850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fade">
                                      <p:cBhvr>
                                        <p:cTn id="7" dur="1000"/>
                                        <p:tgtEl>
                                          <p:spTgt spid="27651">
                                            <p:txEl>
                                              <p:pRg st="0" end="0"/>
                                            </p:txEl>
                                          </p:spTgt>
                                        </p:tgtEl>
                                      </p:cBhvr>
                                    </p:animEffect>
                                    <p:anim calcmode="lin" valueType="num">
                                      <p:cBhvr>
                                        <p:cTn id="8" dur="10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765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651">
                                            <p:txEl>
                                              <p:pRg st="1" end="1"/>
                                            </p:txEl>
                                          </p:spTgt>
                                        </p:tgtEl>
                                        <p:attrNameLst>
                                          <p:attrName>style.visibility</p:attrName>
                                        </p:attrNameLst>
                                      </p:cBhvr>
                                      <p:to>
                                        <p:strVal val="visible"/>
                                      </p:to>
                                    </p:set>
                                    <p:animEffect transition="in" filter="fade">
                                      <p:cBhvr>
                                        <p:cTn id="14" dur="1000"/>
                                        <p:tgtEl>
                                          <p:spTgt spid="27651">
                                            <p:txEl>
                                              <p:pRg st="1" end="1"/>
                                            </p:txEl>
                                          </p:spTgt>
                                        </p:tgtEl>
                                      </p:cBhvr>
                                    </p:animEffect>
                                    <p:anim calcmode="lin" valueType="num">
                                      <p:cBhvr>
                                        <p:cTn id="15" dur="10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765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Surface Waves</a:t>
            </a:r>
            <a:endParaRPr lang="en-US" dirty="0"/>
          </a:p>
        </p:txBody>
      </p:sp>
      <p:sp>
        <p:nvSpPr>
          <p:cNvPr id="3" name="Content Placeholder 2"/>
          <p:cNvSpPr>
            <a:spLocks noGrp="1"/>
          </p:cNvSpPr>
          <p:nvPr>
            <p:ph idx="1"/>
          </p:nvPr>
        </p:nvSpPr>
        <p:spPr/>
        <p:txBody>
          <a:bodyPr/>
          <a:lstStyle/>
          <a:p>
            <a:r>
              <a:rPr lang="en-US" dirty="0" smtClean="0"/>
              <a:t>There are two different kinds of surface waves:</a:t>
            </a:r>
          </a:p>
          <a:p>
            <a:r>
              <a:rPr lang="en-US" dirty="0" smtClean="0"/>
              <a:t>Love </a:t>
            </a:r>
            <a:r>
              <a:rPr lang="en-US" dirty="0" smtClean="0"/>
              <a:t>waves</a:t>
            </a:r>
          </a:p>
          <a:p>
            <a:r>
              <a:rPr lang="en-US" dirty="0" smtClean="0"/>
              <a:t>Rayleigh waves</a:t>
            </a:r>
            <a:endParaRPr lang="en-US" dirty="0"/>
          </a:p>
        </p:txBody>
      </p:sp>
    </p:spTree>
    <p:extLst>
      <p:ext uri="{BB962C8B-B14F-4D97-AF65-F5344CB8AC3E}">
        <p14:creationId xmlns:p14="http://schemas.microsoft.com/office/powerpoint/2010/main" val="526898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8458200" cy="632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78236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Rayleigh waves</a:t>
            </a:r>
            <a:br>
              <a:rPr lang="en-US" dirty="0"/>
            </a:br>
            <a:endParaRPr lang="en-US" dirty="0"/>
          </a:p>
        </p:txBody>
      </p:sp>
      <p:sp>
        <p:nvSpPr>
          <p:cNvPr id="3" name="Content Placeholder 2"/>
          <p:cNvSpPr>
            <a:spLocks noGrp="1"/>
          </p:cNvSpPr>
          <p:nvPr>
            <p:ph idx="1"/>
          </p:nvPr>
        </p:nvSpPr>
        <p:spPr/>
        <p:txBody>
          <a:bodyPr>
            <a:normAutofit lnSpcReduction="10000"/>
          </a:bodyPr>
          <a:lstStyle/>
          <a:p>
            <a:r>
              <a:rPr lang="en-US" dirty="0"/>
              <a:t>A Rayleigh wave is a seismic surface wave causing the ground to shake in an elliptical motion, with no transverse, or perpendicular, </a:t>
            </a:r>
            <a:r>
              <a:rPr lang="en-US" dirty="0" smtClean="0"/>
              <a:t>motion</a:t>
            </a:r>
          </a:p>
          <a:p>
            <a:endParaRPr lang="en-US" dirty="0"/>
          </a:p>
          <a:p>
            <a:endParaRPr lang="en-US" dirty="0" smtClean="0"/>
          </a:p>
          <a:p>
            <a:endParaRPr lang="en-US" dirty="0"/>
          </a:p>
          <a:p>
            <a:r>
              <a:rPr lang="en-US" dirty="0"/>
              <a:t>http://www.youtube.com/watch?v=uapYIUxWCDk</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2943" y="3048000"/>
            <a:ext cx="5895975"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5793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circle(in)">
                                      <p:cBhvr>
                                        <p:cTn id="21"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great links</a:t>
            </a:r>
            <a:endParaRPr lang="en-US" dirty="0"/>
          </a:p>
        </p:txBody>
      </p:sp>
      <p:sp>
        <p:nvSpPr>
          <p:cNvPr id="3" name="Content Placeholder 2"/>
          <p:cNvSpPr>
            <a:spLocks noGrp="1"/>
          </p:cNvSpPr>
          <p:nvPr>
            <p:ph idx="1"/>
          </p:nvPr>
        </p:nvSpPr>
        <p:spPr/>
        <p:txBody>
          <a:bodyPr>
            <a:normAutofit fontScale="92500" lnSpcReduction="10000"/>
          </a:bodyPr>
          <a:lstStyle/>
          <a:p>
            <a:r>
              <a:rPr lang="en-US" dirty="0">
                <a:hlinkClick r:id="rId2"/>
              </a:rPr>
              <a:t>http://www.ted.com/talks/peter_haas_haiti_s</a:t>
            </a:r>
            <a:r>
              <a:rPr lang="en-US" dirty="0" smtClean="0">
                <a:hlinkClick r:id="rId2"/>
              </a:rPr>
              <a:t>_</a:t>
            </a:r>
            <a:endParaRPr lang="en-US" dirty="0" smtClean="0"/>
          </a:p>
          <a:p>
            <a:r>
              <a:rPr lang="en-US" dirty="0">
                <a:hlinkClick r:id="rId3"/>
              </a:rPr>
              <a:t>http://</a:t>
            </a:r>
            <a:r>
              <a:rPr lang="en-US" dirty="0" smtClean="0">
                <a:hlinkClick r:id="rId3"/>
              </a:rPr>
              <a:t>www.youtube.com/watch?v=9X-js9gXSMEdisaster_of_engineering.html</a:t>
            </a:r>
            <a:endParaRPr lang="en-US" dirty="0" smtClean="0"/>
          </a:p>
          <a:p>
            <a:r>
              <a:rPr lang="en-US" dirty="0">
                <a:hlinkClick r:id="rId4"/>
              </a:rPr>
              <a:t>http://</a:t>
            </a:r>
            <a:r>
              <a:rPr lang="en-US" dirty="0" smtClean="0">
                <a:hlinkClick r:id="rId4"/>
              </a:rPr>
              <a:t>www.youtube.com/watch?v=iZoHoPFHAtw</a:t>
            </a:r>
            <a:endParaRPr lang="en-US" dirty="0" smtClean="0"/>
          </a:p>
          <a:p>
            <a:r>
              <a:rPr lang="en-US" dirty="0">
                <a:hlinkClick r:id="rId5"/>
              </a:rPr>
              <a:t>http://</a:t>
            </a:r>
            <a:r>
              <a:rPr lang="en-US" dirty="0" smtClean="0">
                <a:hlinkClick r:id="rId5"/>
              </a:rPr>
              <a:t>www.youtube.com/watch?v=7W40_EolH4s</a:t>
            </a:r>
            <a:endParaRPr lang="en-US" dirty="0" smtClean="0"/>
          </a:p>
          <a:p>
            <a:r>
              <a:rPr lang="en-US" dirty="0"/>
              <a:t>http://www.youtube.com/watch?v=VHtrMq617gk</a:t>
            </a:r>
          </a:p>
        </p:txBody>
      </p:sp>
    </p:spTree>
    <p:extLst>
      <p:ext uri="{BB962C8B-B14F-4D97-AF65-F5344CB8AC3E}">
        <p14:creationId xmlns:p14="http://schemas.microsoft.com/office/powerpoint/2010/main" val="22112336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dirty="0" smtClean="0">
                <a:latin typeface="Arial" charset="0"/>
                <a:cs typeface="Arial" charset="0"/>
              </a:rPr>
              <a:t>Types of Faults</a:t>
            </a:r>
          </a:p>
        </p:txBody>
      </p:sp>
      <p:sp>
        <p:nvSpPr>
          <p:cNvPr id="10243" name="Content Placeholder 2"/>
          <p:cNvSpPr>
            <a:spLocks noGrp="1"/>
          </p:cNvSpPr>
          <p:nvPr>
            <p:ph idx="1"/>
          </p:nvPr>
        </p:nvSpPr>
        <p:spPr>
          <a:xfrm>
            <a:off x="457200" y="1600200"/>
            <a:ext cx="8229600" cy="5029200"/>
          </a:xfrm>
        </p:spPr>
        <p:txBody>
          <a:bodyPr/>
          <a:lstStyle/>
          <a:p>
            <a:pPr eaLnBrk="1" hangingPunct="1"/>
            <a:r>
              <a:rPr lang="en-US" b="1" dirty="0" smtClean="0"/>
              <a:t>Dip-slip fault</a:t>
            </a:r>
          </a:p>
          <a:p>
            <a:pPr lvl="2" eaLnBrk="1" hangingPunct="1"/>
            <a:r>
              <a:rPr lang="en-US" sz="3200" dirty="0" smtClean="0"/>
              <a:t>Normal fault</a:t>
            </a:r>
          </a:p>
          <a:p>
            <a:pPr lvl="2" eaLnBrk="1" hangingPunct="1"/>
            <a:r>
              <a:rPr lang="en-US" sz="3200" dirty="0" smtClean="0"/>
              <a:t>Reverse fault</a:t>
            </a:r>
          </a:p>
          <a:p>
            <a:pPr lvl="2" eaLnBrk="1" hangingPunct="1"/>
            <a:r>
              <a:rPr lang="en-US" sz="3200" dirty="0" smtClean="0"/>
              <a:t>Thrust fault</a:t>
            </a:r>
          </a:p>
          <a:p>
            <a:pPr eaLnBrk="1" hangingPunct="1"/>
            <a:r>
              <a:rPr lang="en-US" b="1" dirty="0" smtClean="0"/>
              <a:t>Strike-slip fault</a:t>
            </a:r>
          </a:p>
          <a:p>
            <a:pPr lvl="2" eaLnBrk="1" hangingPunct="1"/>
            <a:r>
              <a:rPr lang="en-US" sz="3200" dirty="0" smtClean="0"/>
              <a:t>Right-lateral fault</a:t>
            </a:r>
          </a:p>
          <a:p>
            <a:pPr lvl="2" eaLnBrk="1" hangingPunct="1"/>
            <a:r>
              <a:rPr lang="en-US" sz="3200" dirty="0" smtClean="0"/>
              <a:t>Left-lateral fault</a:t>
            </a:r>
          </a:p>
          <a:p>
            <a:pPr eaLnBrk="1" hangingPunct="1"/>
            <a:r>
              <a:rPr lang="en-US" b="1" dirty="0" smtClean="0"/>
              <a:t>Oblique-slip fault</a:t>
            </a:r>
          </a:p>
        </p:txBody>
      </p:sp>
    </p:spTree>
    <p:extLst>
      <p:ext uri="{BB962C8B-B14F-4D97-AF65-F5344CB8AC3E}">
        <p14:creationId xmlns:p14="http://schemas.microsoft.com/office/powerpoint/2010/main" val="374320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1000"/>
                                        <p:tgtEl>
                                          <p:spTgt spid="10243">
                                            <p:txEl>
                                              <p:pRg st="0" end="0"/>
                                            </p:txEl>
                                          </p:spTgt>
                                        </p:tgtEl>
                                      </p:cBhvr>
                                    </p:animEffect>
                                    <p:anim calcmode="lin" valueType="num">
                                      <p:cBhvr>
                                        <p:cTn id="8" dur="10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24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fade">
                                      <p:cBhvr>
                                        <p:cTn id="12" dur="1000"/>
                                        <p:tgtEl>
                                          <p:spTgt spid="10243">
                                            <p:txEl>
                                              <p:pRg st="1" end="1"/>
                                            </p:txEl>
                                          </p:spTgt>
                                        </p:tgtEl>
                                      </p:cBhvr>
                                    </p:animEffect>
                                    <p:anim calcmode="lin" valueType="num">
                                      <p:cBhvr>
                                        <p:cTn id="13" dur="10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024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fade">
                                      <p:cBhvr>
                                        <p:cTn id="17" dur="1000"/>
                                        <p:tgtEl>
                                          <p:spTgt spid="10243">
                                            <p:txEl>
                                              <p:pRg st="2" end="2"/>
                                            </p:txEl>
                                          </p:spTgt>
                                        </p:tgtEl>
                                      </p:cBhvr>
                                    </p:animEffect>
                                    <p:anim calcmode="lin" valueType="num">
                                      <p:cBhvr>
                                        <p:cTn id="18" dur="10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024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243">
                                            <p:txEl>
                                              <p:pRg st="3" end="3"/>
                                            </p:txEl>
                                          </p:spTgt>
                                        </p:tgtEl>
                                        <p:attrNameLst>
                                          <p:attrName>style.visibility</p:attrName>
                                        </p:attrNameLst>
                                      </p:cBhvr>
                                      <p:to>
                                        <p:strVal val="visible"/>
                                      </p:to>
                                    </p:set>
                                    <p:animEffect transition="in" filter="fade">
                                      <p:cBhvr>
                                        <p:cTn id="22" dur="1000"/>
                                        <p:tgtEl>
                                          <p:spTgt spid="10243">
                                            <p:txEl>
                                              <p:pRg st="3" end="3"/>
                                            </p:txEl>
                                          </p:spTgt>
                                        </p:tgtEl>
                                      </p:cBhvr>
                                    </p:animEffect>
                                    <p:anim calcmode="lin" valueType="num">
                                      <p:cBhvr>
                                        <p:cTn id="23" dur="10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024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0243">
                                            <p:txEl>
                                              <p:pRg st="4" end="4"/>
                                            </p:txEl>
                                          </p:spTgt>
                                        </p:tgtEl>
                                        <p:attrNameLst>
                                          <p:attrName>style.visibility</p:attrName>
                                        </p:attrNameLst>
                                      </p:cBhvr>
                                      <p:to>
                                        <p:strVal val="visible"/>
                                      </p:to>
                                    </p:set>
                                    <p:animEffect transition="in" filter="fade">
                                      <p:cBhvr>
                                        <p:cTn id="29" dur="1000"/>
                                        <p:tgtEl>
                                          <p:spTgt spid="10243">
                                            <p:txEl>
                                              <p:pRg st="4" end="4"/>
                                            </p:txEl>
                                          </p:spTgt>
                                        </p:tgtEl>
                                      </p:cBhvr>
                                    </p:animEffect>
                                    <p:anim calcmode="lin" valueType="num">
                                      <p:cBhvr>
                                        <p:cTn id="30" dur="10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1024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0243">
                                            <p:txEl>
                                              <p:pRg st="5" end="5"/>
                                            </p:txEl>
                                          </p:spTgt>
                                        </p:tgtEl>
                                        <p:attrNameLst>
                                          <p:attrName>style.visibility</p:attrName>
                                        </p:attrNameLst>
                                      </p:cBhvr>
                                      <p:to>
                                        <p:strVal val="visible"/>
                                      </p:to>
                                    </p:set>
                                    <p:animEffect transition="in" filter="fade">
                                      <p:cBhvr>
                                        <p:cTn id="34" dur="1000"/>
                                        <p:tgtEl>
                                          <p:spTgt spid="10243">
                                            <p:txEl>
                                              <p:pRg st="5" end="5"/>
                                            </p:txEl>
                                          </p:spTgt>
                                        </p:tgtEl>
                                      </p:cBhvr>
                                    </p:animEffect>
                                    <p:anim calcmode="lin" valueType="num">
                                      <p:cBhvr>
                                        <p:cTn id="35" dur="1000" fill="hold"/>
                                        <p:tgtEl>
                                          <p:spTgt spid="1024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1024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0243">
                                            <p:txEl>
                                              <p:pRg st="6" end="6"/>
                                            </p:txEl>
                                          </p:spTgt>
                                        </p:tgtEl>
                                        <p:attrNameLst>
                                          <p:attrName>style.visibility</p:attrName>
                                        </p:attrNameLst>
                                      </p:cBhvr>
                                      <p:to>
                                        <p:strVal val="visible"/>
                                      </p:to>
                                    </p:set>
                                    <p:animEffect transition="in" filter="fade">
                                      <p:cBhvr>
                                        <p:cTn id="39" dur="1000"/>
                                        <p:tgtEl>
                                          <p:spTgt spid="10243">
                                            <p:txEl>
                                              <p:pRg st="6" end="6"/>
                                            </p:txEl>
                                          </p:spTgt>
                                        </p:tgtEl>
                                      </p:cBhvr>
                                    </p:animEffect>
                                    <p:anim calcmode="lin" valueType="num">
                                      <p:cBhvr>
                                        <p:cTn id="40" dur="1000" fill="hold"/>
                                        <p:tgtEl>
                                          <p:spTgt spid="1024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1024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0243">
                                            <p:txEl>
                                              <p:pRg st="7" end="7"/>
                                            </p:txEl>
                                          </p:spTgt>
                                        </p:tgtEl>
                                        <p:attrNameLst>
                                          <p:attrName>style.visibility</p:attrName>
                                        </p:attrNameLst>
                                      </p:cBhvr>
                                      <p:to>
                                        <p:strVal val="visible"/>
                                      </p:to>
                                    </p:set>
                                    <p:animEffect transition="in" filter="fade">
                                      <p:cBhvr>
                                        <p:cTn id="46" dur="1000"/>
                                        <p:tgtEl>
                                          <p:spTgt spid="10243">
                                            <p:txEl>
                                              <p:pRg st="7" end="7"/>
                                            </p:txEl>
                                          </p:spTgt>
                                        </p:tgtEl>
                                      </p:cBhvr>
                                    </p:animEffect>
                                    <p:anim calcmode="lin" valueType="num">
                                      <p:cBhvr>
                                        <p:cTn id="47" dur="1000" fill="hold"/>
                                        <p:tgtEl>
                                          <p:spTgt spid="1024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1024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dirty="0" smtClean="0"/>
              <a:t>What are Earthquakes?</a:t>
            </a:r>
          </a:p>
        </p:txBody>
      </p:sp>
      <p:sp>
        <p:nvSpPr>
          <p:cNvPr id="19459" name="Content Placeholder 2"/>
          <p:cNvSpPr>
            <a:spLocks noGrp="1"/>
          </p:cNvSpPr>
          <p:nvPr>
            <p:ph idx="1"/>
          </p:nvPr>
        </p:nvSpPr>
        <p:spPr/>
        <p:txBody>
          <a:bodyPr/>
          <a:lstStyle/>
          <a:p>
            <a:pPr marL="0" indent="0">
              <a:buFont typeface="Arial" charset="0"/>
              <a:buNone/>
            </a:pPr>
            <a:r>
              <a:rPr lang="en-US" dirty="0" smtClean="0"/>
              <a:t>A trembling or shaking of the ground caused by the sudden release of energy stored in rocks that get stuck with one another along faults</a:t>
            </a:r>
          </a:p>
          <a:p>
            <a:pPr marL="0" indent="0">
              <a:buFont typeface="Arial" charset="0"/>
              <a:buNone/>
            </a:pPr>
            <a:endParaRPr lang="en-US" dirty="0" smtClean="0"/>
          </a:p>
          <a:p>
            <a:pPr marL="0" indent="0">
              <a:buFont typeface="Arial" charset="0"/>
              <a:buNone/>
            </a:pPr>
            <a:r>
              <a:rPr lang="en-US" dirty="0" smtClean="0"/>
              <a:t>Seismic Waves: The waves of energy produced by an earthquake that cause the ground to tremble and shake</a:t>
            </a:r>
          </a:p>
          <a:p>
            <a:pPr marL="457200" lvl="1" indent="0">
              <a:buFont typeface="Arial" charset="0"/>
              <a:buNone/>
            </a:pPr>
            <a:endParaRPr lang="en-US" dirty="0" smtClean="0">
              <a:solidFill>
                <a:srgbClr val="FFFF00"/>
              </a:solidFill>
            </a:endParaRPr>
          </a:p>
        </p:txBody>
      </p:sp>
    </p:spTree>
    <p:extLst>
      <p:ext uri="{BB962C8B-B14F-4D97-AF65-F5344CB8AC3E}">
        <p14:creationId xmlns:p14="http://schemas.microsoft.com/office/powerpoint/2010/main" val="424619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fade">
                                      <p:cBhvr>
                                        <p:cTn id="7" dur="1000"/>
                                        <p:tgtEl>
                                          <p:spTgt spid="19459">
                                            <p:txEl>
                                              <p:pRg st="0" end="0"/>
                                            </p:txEl>
                                          </p:spTgt>
                                        </p:tgtEl>
                                      </p:cBhvr>
                                    </p:animEffect>
                                    <p:anim calcmode="lin" valueType="num">
                                      <p:cBhvr>
                                        <p:cTn id="8" dur="10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945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459">
                                            <p:txEl>
                                              <p:pRg st="2" end="2"/>
                                            </p:txEl>
                                          </p:spTgt>
                                        </p:tgtEl>
                                        <p:attrNameLst>
                                          <p:attrName>style.visibility</p:attrName>
                                        </p:attrNameLst>
                                      </p:cBhvr>
                                      <p:to>
                                        <p:strVal val="visible"/>
                                      </p:to>
                                    </p:set>
                                    <p:animEffect transition="in" filter="fade">
                                      <p:cBhvr>
                                        <p:cTn id="14" dur="1000"/>
                                        <p:tgtEl>
                                          <p:spTgt spid="19459">
                                            <p:txEl>
                                              <p:pRg st="2" end="2"/>
                                            </p:txEl>
                                          </p:spTgt>
                                        </p:tgtEl>
                                      </p:cBhvr>
                                    </p:animEffect>
                                    <p:anim calcmode="lin" valueType="num">
                                      <p:cBhvr>
                                        <p:cTn id="15" dur="10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945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earthquakes occur?</a:t>
            </a:r>
            <a:endParaRPr lang="en-US" dirty="0"/>
          </a:p>
        </p:txBody>
      </p:sp>
      <p:sp>
        <p:nvSpPr>
          <p:cNvPr id="3" name="Content Placeholder 2"/>
          <p:cNvSpPr>
            <a:spLocks noGrp="1"/>
          </p:cNvSpPr>
          <p:nvPr>
            <p:ph idx="1"/>
          </p:nvPr>
        </p:nvSpPr>
        <p:spPr/>
        <p:txBody>
          <a:bodyPr/>
          <a:lstStyle/>
          <a:p>
            <a:r>
              <a:rPr lang="en-US" dirty="0" smtClean="0"/>
              <a:t>They occur at areas in which large plates move against each other.</a:t>
            </a:r>
          </a:p>
          <a:p>
            <a:r>
              <a:rPr lang="en-US" dirty="0" smtClean="0"/>
              <a:t>Most occur along </a:t>
            </a:r>
            <a:r>
              <a:rPr lang="en-US" dirty="0" err="1" smtClean="0"/>
              <a:t>subduction</a:t>
            </a:r>
            <a:r>
              <a:rPr lang="en-US" dirty="0" smtClean="0"/>
              <a:t> zones, or transverse faults</a:t>
            </a:r>
          </a:p>
          <a:p>
            <a:r>
              <a:rPr lang="en-US" dirty="0" smtClean="0"/>
              <a:t>Sometimes they occur in areas that seem very stable, for example Missouri.</a:t>
            </a:r>
            <a:endParaRPr lang="en-US" dirty="0"/>
          </a:p>
        </p:txBody>
      </p:sp>
    </p:spTree>
    <p:extLst>
      <p:ext uri="{BB962C8B-B14F-4D97-AF65-F5344CB8AC3E}">
        <p14:creationId xmlns:p14="http://schemas.microsoft.com/office/powerpoint/2010/main" val="856117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z="3600" dirty="0" smtClean="0"/>
              <a:t>Measuring the Size of an Earthquake</a:t>
            </a:r>
          </a:p>
        </p:txBody>
      </p:sp>
      <p:sp>
        <p:nvSpPr>
          <p:cNvPr id="20483" name="Content Placeholder 2"/>
          <p:cNvSpPr>
            <a:spLocks noGrp="1"/>
          </p:cNvSpPr>
          <p:nvPr>
            <p:ph idx="1"/>
          </p:nvPr>
        </p:nvSpPr>
        <p:spPr/>
        <p:txBody>
          <a:bodyPr/>
          <a:lstStyle/>
          <a:p>
            <a:pPr marL="0" indent="0">
              <a:buFont typeface="Arial" charset="0"/>
              <a:buNone/>
            </a:pPr>
            <a:r>
              <a:rPr lang="en-US" dirty="0" smtClean="0"/>
              <a:t>Intensity: A measure of the earthquake’s effect on people and buildings. </a:t>
            </a:r>
          </a:p>
          <a:p>
            <a:pPr marL="0" indent="0">
              <a:buFont typeface="Arial" charset="0"/>
              <a:buNone/>
            </a:pPr>
            <a:endParaRPr lang="en-US" dirty="0" smtClean="0"/>
          </a:p>
          <a:p>
            <a:pPr marL="0" indent="0">
              <a:buFont typeface="Arial" charset="0"/>
              <a:buNone/>
            </a:pPr>
            <a:r>
              <a:rPr lang="en-US" dirty="0" smtClean="0"/>
              <a:t>Measured by the Modified </a:t>
            </a:r>
            <a:r>
              <a:rPr lang="en-US" dirty="0" err="1" smtClean="0"/>
              <a:t>Mercalli</a:t>
            </a:r>
            <a:r>
              <a:rPr lang="en-US" dirty="0" smtClean="0"/>
              <a:t> Scale</a:t>
            </a:r>
          </a:p>
          <a:p>
            <a:pPr marL="0" indent="0">
              <a:buFont typeface="Arial" charset="0"/>
              <a:buNone/>
            </a:pPr>
            <a:r>
              <a:rPr lang="en-US" dirty="0" smtClean="0">
                <a:solidFill>
                  <a:srgbClr val="FFFF00"/>
                </a:solidFill>
              </a:rPr>
              <a:t> </a:t>
            </a:r>
          </a:p>
        </p:txBody>
      </p:sp>
    </p:spTree>
    <p:extLst>
      <p:ext uri="{BB962C8B-B14F-4D97-AF65-F5344CB8AC3E}">
        <p14:creationId xmlns:p14="http://schemas.microsoft.com/office/powerpoint/2010/main" val="384845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fade">
                                      <p:cBhvr>
                                        <p:cTn id="7" dur="1000"/>
                                        <p:tgtEl>
                                          <p:spTgt spid="20483">
                                            <p:txEl>
                                              <p:pRg st="0" end="0"/>
                                            </p:txEl>
                                          </p:spTgt>
                                        </p:tgtEl>
                                      </p:cBhvr>
                                    </p:animEffect>
                                    <p:anim calcmode="lin" valueType="num">
                                      <p:cBhvr>
                                        <p:cTn id="8" dur="10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48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483">
                                            <p:txEl>
                                              <p:pRg st="2" end="2"/>
                                            </p:txEl>
                                          </p:spTgt>
                                        </p:tgtEl>
                                        <p:attrNameLst>
                                          <p:attrName>style.visibility</p:attrName>
                                        </p:attrNameLst>
                                      </p:cBhvr>
                                      <p:to>
                                        <p:strVal val="visible"/>
                                      </p:to>
                                    </p:set>
                                    <p:animEffect transition="in" filter="fade">
                                      <p:cBhvr>
                                        <p:cTn id="14" dur="1000"/>
                                        <p:tgtEl>
                                          <p:spTgt spid="20483">
                                            <p:txEl>
                                              <p:pRg st="2" end="2"/>
                                            </p:txEl>
                                          </p:spTgt>
                                        </p:tgtEl>
                                      </p:cBhvr>
                                    </p:animEffect>
                                    <p:anim calcmode="lin" valueType="num">
                                      <p:cBhvr>
                                        <p:cTn id="15" dur="10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048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483">
                                            <p:txEl>
                                              <p:pRg st="3" end="3"/>
                                            </p:txEl>
                                          </p:spTgt>
                                        </p:tgtEl>
                                        <p:attrNameLst>
                                          <p:attrName>style.visibility</p:attrName>
                                        </p:attrNameLst>
                                      </p:cBhvr>
                                      <p:to>
                                        <p:strVal val="visible"/>
                                      </p:to>
                                    </p:set>
                                    <p:animEffect transition="in" filter="fade">
                                      <p:cBhvr>
                                        <p:cTn id="21" dur="1000"/>
                                        <p:tgtEl>
                                          <p:spTgt spid="20483">
                                            <p:txEl>
                                              <p:pRg st="3" end="3"/>
                                            </p:txEl>
                                          </p:spTgt>
                                        </p:tgtEl>
                                      </p:cBhvr>
                                    </p:animEffect>
                                    <p:anim calcmode="lin" valueType="num">
                                      <p:cBhvr>
                                        <p:cTn id="22" dur="1000" fill="hold"/>
                                        <p:tgtEl>
                                          <p:spTgt spid="2048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048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a:bodyPr>
          <a:lstStyle/>
          <a:p>
            <a:r>
              <a:rPr lang="en-US" sz="3600" dirty="0" smtClean="0"/>
              <a:t>Measuring the Size of an Earthquake</a:t>
            </a:r>
          </a:p>
        </p:txBody>
      </p:sp>
      <p:sp>
        <p:nvSpPr>
          <p:cNvPr id="21507" name="Content Placeholder 2"/>
          <p:cNvSpPr>
            <a:spLocks noGrp="1"/>
          </p:cNvSpPr>
          <p:nvPr>
            <p:ph idx="1"/>
          </p:nvPr>
        </p:nvSpPr>
        <p:spPr/>
        <p:txBody>
          <a:bodyPr/>
          <a:lstStyle/>
          <a:p>
            <a:pPr marL="0" indent="0">
              <a:buFont typeface="Arial" charset="0"/>
              <a:buNone/>
            </a:pPr>
            <a:r>
              <a:rPr lang="en-US" dirty="0" smtClean="0"/>
              <a:t>Magnitude: A measure of the energy released during the earthquake. The larger the magnitude, the more the ground vibrates</a:t>
            </a:r>
          </a:p>
          <a:p>
            <a:pPr marL="0" indent="0">
              <a:buFont typeface="Arial" charset="0"/>
              <a:buNone/>
            </a:pPr>
            <a:endParaRPr lang="en-US" dirty="0" smtClean="0"/>
          </a:p>
          <a:p>
            <a:pPr marL="0" indent="0">
              <a:buFont typeface="Arial" charset="0"/>
              <a:buNone/>
            </a:pPr>
            <a:r>
              <a:rPr lang="en-US" dirty="0" smtClean="0"/>
              <a:t>Measured by the Richter scale</a:t>
            </a:r>
          </a:p>
          <a:p>
            <a:pPr marL="0" indent="0">
              <a:buFont typeface="Arial" charset="0"/>
              <a:buNone/>
            </a:pPr>
            <a:endParaRPr lang="en-US" dirty="0" smtClean="0">
              <a:solidFill>
                <a:srgbClr val="FFFF00"/>
              </a:solidFill>
            </a:endParaRPr>
          </a:p>
          <a:p>
            <a:pPr marL="0" indent="0">
              <a:buFont typeface="Arial" charset="0"/>
              <a:buNone/>
            </a:pPr>
            <a:endParaRPr lang="en-US" dirty="0" smtClean="0">
              <a:solidFill>
                <a:srgbClr val="FFFF00"/>
              </a:solidFill>
            </a:endParaRPr>
          </a:p>
        </p:txBody>
      </p:sp>
    </p:spTree>
    <p:extLst>
      <p:ext uri="{BB962C8B-B14F-4D97-AF65-F5344CB8AC3E}">
        <p14:creationId xmlns:p14="http://schemas.microsoft.com/office/powerpoint/2010/main" val="526268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1000"/>
                                        <p:tgtEl>
                                          <p:spTgt spid="21507">
                                            <p:txEl>
                                              <p:pRg st="0" end="0"/>
                                            </p:txEl>
                                          </p:spTgt>
                                        </p:tgtEl>
                                      </p:cBhvr>
                                    </p:animEffect>
                                    <p:anim calcmode="lin" valueType="num">
                                      <p:cBhvr>
                                        <p:cTn id="8" dur="10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50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507">
                                            <p:txEl>
                                              <p:pRg st="2" end="2"/>
                                            </p:txEl>
                                          </p:spTgt>
                                        </p:tgtEl>
                                        <p:attrNameLst>
                                          <p:attrName>style.visibility</p:attrName>
                                        </p:attrNameLst>
                                      </p:cBhvr>
                                      <p:to>
                                        <p:strVal val="visible"/>
                                      </p:to>
                                    </p:set>
                                    <p:animEffect transition="in" filter="fade">
                                      <p:cBhvr>
                                        <p:cTn id="14" dur="1000"/>
                                        <p:tgtEl>
                                          <p:spTgt spid="21507">
                                            <p:txEl>
                                              <p:pRg st="2" end="2"/>
                                            </p:txEl>
                                          </p:spTgt>
                                        </p:tgtEl>
                                      </p:cBhvr>
                                    </p:animEffect>
                                    <p:anim calcmode="lin" valueType="num">
                                      <p:cBhvr>
                                        <p:cTn id="15" dur="10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150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11834419"/>
              </p:ext>
            </p:extLst>
          </p:nvPr>
        </p:nvGraphicFramePr>
        <p:xfrm>
          <a:off x="76200" y="152400"/>
          <a:ext cx="9067800" cy="6857766"/>
        </p:xfrm>
        <a:graphic>
          <a:graphicData uri="http://schemas.openxmlformats.org/drawingml/2006/table">
            <a:tbl>
              <a:tblPr firstRow="1" bandRow="1">
                <a:tableStyleId>{5C22544A-7EE6-4342-B048-85BDC9FD1C3A}</a:tableStyleId>
              </a:tblPr>
              <a:tblGrid>
                <a:gridCol w="1767840"/>
                <a:gridCol w="2118360"/>
                <a:gridCol w="3429000"/>
                <a:gridCol w="1752600"/>
              </a:tblGrid>
              <a:tr h="541387">
                <a:tc>
                  <a:txBody>
                    <a:bodyPr/>
                    <a:lstStyle/>
                    <a:p>
                      <a:r>
                        <a:rPr lang="en-US" sz="1600" dirty="0" smtClean="0"/>
                        <a:t>Richter</a:t>
                      </a:r>
                      <a:r>
                        <a:rPr lang="en-US" sz="1600" baseline="0" dirty="0" smtClean="0"/>
                        <a:t> Magnitude</a:t>
                      </a:r>
                      <a:endParaRPr lang="en-US" sz="1600" dirty="0"/>
                    </a:p>
                  </a:txBody>
                  <a:tcPr marT="45719" marB="45719"/>
                </a:tc>
                <a:tc>
                  <a:txBody>
                    <a:bodyPr/>
                    <a:lstStyle/>
                    <a:p>
                      <a:r>
                        <a:rPr lang="en-US" sz="1600" dirty="0" smtClean="0"/>
                        <a:t>Description</a:t>
                      </a:r>
                      <a:endParaRPr lang="en-US" sz="1600" dirty="0"/>
                    </a:p>
                  </a:txBody>
                  <a:tcPr marT="45719" marB="45719"/>
                </a:tc>
                <a:tc>
                  <a:txBody>
                    <a:bodyPr/>
                    <a:lstStyle/>
                    <a:p>
                      <a:r>
                        <a:rPr lang="en-US" sz="1600" dirty="0" smtClean="0"/>
                        <a:t>Maximum Expected </a:t>
                      </a:r>
                      <a:r>
                        <a:rPr lang="en-US" sz="1600" dirty="0" err="1" smtClean="0"/>
                        <a:t>Mercalli</a:t>
                      </a:r>
                      <a:r>
                        <a:rPr lang="en-US" sz="1600" dirty="0" smtClean="0"/>
                        <a:t> Intensity</a:t>
                      </a:r>
                      <a:r>
                        <a:rPr lang="en-US" sz="1600" baseline="0" dirty="0" smtClean="0"/>
                        <a:t> at Epicenter</a:t>
                      </a:r>
                      <a:endParaRPr lang="en-US" sz="1600" dirty="0"/>
                    </a:p>
                  </a:txBody>
                  <a:tcPr marT="45719" marB="45719"/>
                </a:tc>
                <a:tc>
                  <a:txBody>
                    <a:bodyPr/>
                    <a:lstStyle/>
                    <a:p>
                      <a:r>
                        <a:rPr lang="en-US" sz="1600" dirty="0" smtClean="0"/>
                        <a:t>Annual Expected Number</a:t>
                      </a:r>
                      <a:endParaRPr lang="en-US" sz="1600" dirty="0"/>
                    </a:p>
                  </a:txBody>
                  <a:tcPr marT="45719" marB="45719"/>
                </a:tc>
              </a:tr>
              <a:tr h="532062">
                <a:tc>
                  <a:txBody>
                    <a:bodyPr/>
                    <a:lstStyle/>
                    <a:p>
                      <a:pPr algn="ctr"/>
                      <a:r>
                        <a:rPr lang="en-US" sz="1600" dirty="0" smtClean="0"/>
                        <a:t>2.0</a:t>
                      </a:r>
                    </a:p>
                  </a:txBody>
                  <a:tcPr marT="45719" marB="45719"/>
                </a:tc>
                <a:tc>
                  <a:txBody>
                    <a:bodyPr/>
                    <a:lstStyle/>
                    <a:p>
                      <a:pPr algn="ctr"/>
                      <a:r>
                        <a:rPr lang="en-US" sz="1600" dirty="0" smtClean="0"/>
                        <a:t>Very minor:</a:t>
                      </a:r>
                      <a:r>
                        <a:rPr lang="en-US" sz="1600" baseline="0" dirty="0" smtClean="0"/>
                        <a:t> </a:t>
                      </a:r>
                      <a:br>
                        <a:rPr lang="en-US" sz="1600" baseline="0" dirty="0" smtClean="0"/>
                      </a:br>
                      <a:r>
                        <a:rPr lang="en-US" sz="1600" dirty="0" smtClean="0"/>
                        <a:t>Not felt</a:t>
                      </a:r>
                      <a:r>
                        <a:rPr lang="en-US" sz="1600" baseline="0" dirty="0" smtClean="0"/>
                        <a:t> by humans</a:t>
                      </a:r>
                      <a:endParaRPr lang="en-US" sz="1600" dirty="0"/>
                    </a:p>
                  </a:txBody>
                  <a:tcPr marT="45719" marB="45719"/>
                </a:tc>
                <a:tc>
                  <a:txBody>
                    <a:bodyPr/>
                    <a:lstStyle/>
                    <a:p>
                      <a:pPr algn="ctr"/>
                      <a:r>
                        <a:rPr lang="en-US" sz="1600" dirty="0" smtClean="0"/>
                        <a:t>I – Usually detected by instruments</a:t>
                      </a:r>
                      <a:endParaRPr lang="en-US" sz="1600" dirty="0"/>
                    </a:p>
                  </a:txBody>
                  <a:tcPr marT="45719" marB="45719"/>
                </a:tc>
                <a:tc>
                  <a:txBody>
                    <a:bodyPr/>
                    <a:lstStyle/>
                    <a:p>
                      <a:pPr algn="ctr"/>
                      <a:r>
                        <a:rPr lang="en-US" sz="1600" dirty="0" smtClean="0"/>
                        <a:t>600,000</a:t>
                      </a:r>
                      <a:endParaRPr lang="en-US" sz="1600" dirty="0"/>
                    </a:p>
                  </a:txBody>
                  <a:tcPr marT="45719" marB="45719"/>
                </a:tc>
              </a:tr>
              <a:tr h="731516">
                <a:tc>
                  <a:txBody>
                    <a:bodyPr/>
                    <a:lstStyle/>
                    <a:p>
                      <a:pPr algn="ctr"/>
                      <a:r>
                        <a:rPr lang="en-US" sz="1600" dirty="0" smtClean="0"/>
                        <a:t>2.0-2.9</a:t>
                      </a:r>
                      <a:endParaRPr lang="en-US" sz="1600" dirty="0"/>
                    </a:p>
                  </a:txBody>
                  <a:tcPr marT="45719" marB="4571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Very minor: </a:t>
                      </a:r>
                      <a:br>
                        <a:rPr lang="en-US" sz="1600" dirty="0" smtClean="0"/>
                      </a:br>
                      <a:r>
                        <a:rPr lang="en-US" sz="1600" dirty="0" smtClean="0"/>
                        <a:t>Rarely</a:t>
                      </a:r>
                      <a:r>
                        <a:rPr lang="en-US" sz="1600" baseline="0" dirty="0" smtClean="0"/>
                        <a:t> felt by  humans</a:t>
                      </a:r>
                      <a:endParaRPr lang="en-US" sz="1600" dirty="0" smtClean="0"/>
                    </a:p>
                  </a:txBody>
                  <a:tcPr marT="45719" marB="45719"/>
                </a:tc>
                <a:tc>
                  <a:txBody>
                    <a:bodyPr/>
                    <a:lstStyle/>
                    <a:p>
                      <a:pPr algn="ctr"/>
                      <a:r>
                        <a:rPr lang="en-US" sz="1600" dirty="0" smtClean="0"/>
                        <a:t>I-II</a:t>
                      </a:r>
                      <a:r>
                        <a:rPr lang="en-US" sz="1600" baseline="0" dirty="0" smtClean="0"/>
                        <a:t> Felt by some indoors, especially on upper floors</a:t>
                      </a:r>
                      <a:endParaRPr lang="en-US" sz="1600" dirty="0"/>
                    </a:p>
                  </a:txBody>
                  <a:tcPr marT="45719" marB="45719"/>
                </a:tc>
                <a:tc>
                  <a:txBody>
                    <a:bodyPr/>
                    <a:lstStyle/>
                    <a:p>
                      <a:pPr algn="ctr"/>
                      <a:r>
                        <a:rPr lang="en-US" sz="1600" dirty="0" smtClean="0"/>
                        <a:t>300,000</a:t>
                      </a:r>
                      <a:endParaRPr lang="en-US" sz="1600" dirty="0"/>
                    </a:p>
                  </a:txBody>
                  <a:tcPr marT="45719" marB="45719"/>
                </a:tc>
              </a:tr>
              <a:tr h="532062">
                <a:tc>
                  <a:txBody>
                    <a:bodyPr/>
                    <a:lstStyle/>
                    <a:p>
                      <a:pPr algn="ctr"/>
                      <a:r>
                        <a:rPr lang="en-US" sz="1600" dirty="0" smtClean="0"/>
                        <a:t>3.0-3.9</a:t>
                      </a:r>
                      <a:endParaRPr lang="en-US" sz="1600" dirty="0"/>
                    </a:p>
                  </a:txBody>
                  <a:tcPr marT="45719" marB="4571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Minor earthquake:</a:t>
                      </a:r>
                      <a:r>
                        <a:rPr lang="en-US" sz="1600" baseline="0" dirty="0" smtClean="0"/>
                        <a:t> </a:t>
                      </a:r>
                      <a:br>
                        <a:rPr lang="en-US" sz="1600" baseline="0" dirty="0" smtClean="0"/>
                      </a:br>
                      <a:r>
                        <a:rPr lang="en-US" sz="1600" baseline="0" dirty="0" smtClean="0"/>
                        <a:t>felt by humans</a:t>
                      </a:r>
                      <a:endParaRPr lang="en-US" sz="1600" dirty="0" smtClean="0"/>
                    </a:p>
                  </a:txBody>
                  <a:tcPr marT="45719" marB="45719"/>
                </a:tc>
                <a:tc>
                  <a:txBody>
                    <a:bodyPr/>
                    <a:lstStyle/>
                    <a:p>
                      <a:pPr algn="ctr"/>
                      <a:r>
                        <a:rPr lang="en-US" sz="1600" dirty="0" smtClean="0"/>
                        <a:t>III Felt indoors</a:t>
                      </a:r>
                      <a:endParaRPr lang="en-US" sz="1600" dirty="0"/>
                    </a:p>
                  </a:txBody>
                  <a:tcPr marT="45719" marB="45719"/>
                </a:tc>
                <a:tc>
                  <a:txBody>
                    <a:bodyPr/>
                    <a:lstStyle/>
                    <a:p>
                      <a:pPr algn="ctr"/>
                      <a:r>
                        <a:rPr lang="en-US" sz="1600" dirty="0" smtClean="0"/>
                        <a:t>49,000</a:t>
                      </a:r>
                      <a:endParaRPr lang="en-US" sz="1600" dirty="0"/>
                    </a:p>
                  </a:txBody>
                  <a:tcPr marT="45719" marB="45719"/>
                </a:tc>
              </a:tr>
              <a:tr h="731516">
                <a:tc>
                  <a:txBody>
                    <a:bodyPr/>
                    <a:lstStyle/>
                    <a:p>
                      <a:pPr algn="ctr"/>
                      <a:r>
                        <a:rPr lang="en-US" sz="1600" dirty="0" smtClean="0"/>
                        <a:t>4.0-4.9</a:t>
                      </a:r>
                      <a:endParaRPr lang="en-US" sz="1600" dirty="0"/>
                    </a:p>
                  </a:txBody>
                  <a:tcPr marT="45719" marB="45719"/>
                </a:tc>
                <a:tc>
                  <a:txBody>
                    <a:bodyPr/>
                    <a:lstStyle/>
                    <a:p>
                      <a:pPr algn="ctr"/>
                      <a:r>
                        <a:rPr lang="en-US" sz="1600" dirty="0" smtClean="0"/>
                        <a:t>Light  earthquake: some property</a:t>
                      </a:r>
                      <a:r>
                        <a:rPr lang="en-US" sz="1600" baseline="0" dirty="0" smtClean="0"/>
                        <a:t> damage</a:t>
                      </a:r>
                      <a:endParaRPr lang="en-US" sz="1600" dirty="0"/>
                    </a:p>
                  </a:txBody>
                  <a:tcPr marT="45719" marB="45719"/>
                </a:tc>
                <a:tc>
                  <a:txBody>
                    <a:bodyPr/>
                    <a:lstStyle/>
                    <a:p>
                      <a:pPr algn="ctr"/>
                      <a:r>
                        <a:rPr lang="en-US" sz="1600" dirty="0" smtClean="0"/>
                        <a:t>IV-V Felt by most;</a:t>
                      </a:r>
                      <a:r>
                        <a:rPr lang="en-US" sz="1600" baseline="0" dirty="0" smtClean="0"/>
                        <a:t> slight damage</a:t>
                      </a:r>
                      <a:endParaRPr lang="en-US" sz="1600" dirty="0"/>
                    </a:p>
                  </a:txBody>
                  <a:tcPr marT="45719" marB="45719"/>
                </a:tc>
                <a:tc>
                  <a:txBody>
                    <a:bodyPr/>
                    <a:lstStyle/>
                    <a:p>
                      <a:pPr algn="ctr"/>
                      <a:r>
                        <a:rPr lang="en-US" sz="1600" dirty="0" smtClean="0"/>
                        <a:t>6,200</a:t>
                      </a:r>
                      <a:endParaRPr lang="en-US" sz="1600" dirty="0"/>
                    </a:p>
                  </a:txBody>
                  <a:tcPr marT="45719" marB="45719"/>
                </a:tc>
              </a:tr>
              <a:tr h="731516">
                <a:tc>
                  <a:txBody>
                    <a:bodyPr/>
                    <a:lstStyle/>
                    <a:p>
                      <a:pPr algn="ctr"/>
                      <a:r>
                        <a:rPr lang="en-US" sz="1600" dirty="0" smtClean="0"/>
                        <a:t>5.0-5.9</a:t>
                      </a:r>
                      <a:endParaRPr lang="en-US" sz="1600" dirty="0"/>
                    </a:p>
                  </a:txBody>
                  <a:tcPr marT="45719" marB="45719"/>
                </a:tc>
                <a:tc>
                  <a:txBody>
                    <a:bodyPr/>
                    <a:lstStyle/>
                    <a:p>
                      <a:pPr algn="ctr"/>
                      <a:r>
                        <a:rPr lang="en-US" sz="1600" dirty="0" smtClean="0"/>
                        <a:t>Moderate</a:t>
                      </a:r>
                      <a:r>
                        <a:rPr lang="en-US" sz="1600" baseline="0" dirty="0" smtClean="0"/>
                        <a:t> earthquake: property damage</a:t>
                      </a:r>
                      <a:endParaRPr lang="en-US" sz="1600" dirty="0"/>
                    </a:p>
                  </a:txBody>
                  <a:tcPr marT="45719" marB="45719"/>
                </a:tc>
                <a:tc>
                  <a:txBody>
                    <a:bodyPr/>
                    <a:lstStyle/>
                    <a:p>
                      <a:pPr algn="ctr"/>
                      <a:r>
                        <a:rPr lang="en-US" sz="1600" dirty="0" smtClean="0"/>
                        <a:t>VI-VII Felt by all; damage minor to moderate</a:t>
                      </a:r>
                      <a:endParaRPr lang="en-US" sz="1600" dirty="0"/>
                    </a:p>
                  </a:txBody>
                  <a:tcPr marT="45719" marB="45719"/>
                </a:tc>
                <a:tc>
                  <a:txBody>
                    <a:bodyPr/>
                    <a:lstStyle/>
                    <a:p>
                      <a:pPr algn="ctr"/>
                      <a:r>
                        <a:rPr lang="en-US" sz="1600" dirty="0" smtClean="0"/>
                        <a:t>800</a:t>
                      </a:r>
                      <a:endParaRPr lang="en-US" sz="1600" dirty="0"/>
                    </a:p>
                  </a:txBody>
                  <a:tcPr marT="45719" marB="45719"/>
                </a:tc>
              </a:tr>
              <a:tr h="929533">
                <a:tc>
                  <a:txBody>
                    <a:bodyPr/>
                    <a:lstStyle/>
                    <a:p>
                      <a:pPr algn="ctr"/>
                      <a:r>
                        <a:rPr lang="en-US" sz="1600" dirty="0" smtClean="0"/>
                        <a:t>6.0-6.9</a:t>
                      </a:r>
                      <a:endParaRPr lang="en-US" sz="1600" dirty="0"/>
                    </a:p>
                  </a:txBody>
                  <a:tcPr marT="45719" marB="45719"/>
                </a:tc>
                <a:tc>
                  <a:txBody>
                    <a:bodyPr/>
                    <a:lstStyle/>
                    <a:p>
                      <a:pPr algn="ctr"/>
                      <a:r>
                        <a:rPr lang="en-US" sz="1600" dirty="0" smtClean="0"/>
                        <a:t>Strong earthquake:</a:t>
                      </a:r>
                      <a:r>
                        <a:rPr lang="en-US" sz="1600" baseline="0" dirty="0" smtClean="0"/>
                        <a:t> damage in billions of dollars and loss of life</a:t>
                      </a:r>
                      <a:endParaRPr lang="en-US" sz="1600" dirty="0"/>
                    </a:p>
                  </a:txBody>
                  <a:tcPr marT="45719" marB="45719"/>
                </a:tc>
                <a:tc>
                  <a:txBody>
                    <a:bodyPr/>
                    <a:lstStyle/>
                    <a:p>
                      <a:pPr algn="ctr"/>
                      <a:r>
                        <a:rPr lang="en-US" sz="1600" dirty="0" smtClean="0"/>
                        <a:t>VII-VIII Everyone runs outdoors; moderate to major damage</a:t>
                      </a:r>
                      <a:endParaRPr lang="en-US" sz="1600" dirty="0"/>
                    </a:p>
                  </a:txBody>
                  <a:tcPr marT="45719" marB="45719"/>
                </a:tc>
                <a:tc>
                  <a:txBody>
                    <a:bodyPr/>
                    <a:lstStyle/>
                    <a:p>
                      <a:pPr algn="ctr"/>
                      <a:r>
                        <a:rPr lang="en-US" sz="1600" dirty="0" smtClean="0"/>
                        <a:t>266</a:t>
                      </a:r>
                      <a:endParaRPr lang="en-US" sz="1600" dirty="0"/>
                    </a:p>
                  </a:txBody>
                  <a:tcPr marT="45719" marB="45719"/>
                </a:tc>
              </a:tr>
              <a:tr h="944875">
                <a:tc>
                  <a:txBody>
                    <a:bodyPr/>
                    <a:lstStyle/>
                    <a:p>
                      <a:pPr algn="ctr"/>
                      <a:r>
                        <a:rPr lang="en-US" sz="1600" dirty="0" smtClean="0"/>
                        <a:t>7.0-7.9</a:t>
                      </a:r>
                      <a:endParaRPr lang="en-US" sz="1600" dirty="0"/>
                    </a:p>
                  </a:txBody>
                  <a:tcPr marT="45719" marB="45719"/>
                </a:tc>
                <a:tc>
                  <a:txBody>
                    <a:bodyPr/>
                    <a:lstStyle/>
                    <a:p>
                      <a:pPr algn="ctr"/>
                      <a:r>
                        <a:rPr lang="en-US" sz="1600" dirty="0" smtClean="0"/>
                        <a:t>Major Earthquake: severe economic damage Large loss of life</a:t>
                      </a:r>
                      <a:endParaRPr lang="en-US" sz="1600" dirty="0"/>
                    </a:p>
                  </a:txBody>
                  <a:tcPr marT="45719" marB="45719"/>
                </a:tc>
                <a:tc>
                  <a:txBody>
                    <a:bodyPr/>
                    <a:lstStyle/>
                    <a:p>
                      <a:pPr algn="ctr"/>
                      <a:r>
                        <a:rPr lang="en-US" sz="1600" dirty="0" smtClean="0"/>
                        <a:t>IX-X Major damage</a:t>
                      </a:r>
                      <a:endParaRPr lang="en-US" sz="1600" dirty="0"/>
                    </a:p>
                  </a:txBody>
                  <a:tcPr marT="45719" marB="45719"/>
                </a:tc>
                <a:tc>
                  <a:txBody>
                    <a:bodyPr/>
                    <a:lstStyle/>
                    <a:p>
                      <a:pPr algn="ctr"/>
                      <a:r>
                        <a:rPr lang="en-US" sz="1600" dirty="0" smtClean="0"/>
                        <a:t>18</a:t>
                      </a:r>
                      <a:endParaRPr lang="en-US" sz="1600" dirty="0"/>
                    </a:p>
                  </a:txBody>
                  <a:tcPr marT="45719" marB="45719"/>
                </a:tc>
              </a:tr>
              <a:tr h="929533">
                <a:tc>
                  <a:txBody>
                    <a:bodyPr/>
                    <a:lstStyle/>
                    <a:p>
                      <a:pPr algn="ctr"/>
                      <a:r>
                        <a:rPr lang="en-US" sz="1600" dirty="0" smtClean="0"/>
                        <a:t>8.0 or higher</a:t>
                      </a:r>
                      <a:endParaRPr lang="en-US" sz="1600" dirty="0"/>
                    </a:p>
                  </a:txBody>
                  <a:tcPr marT="45719" marB="45719"/>
                </a:tc>
                <a:tc>
                  <a:txBody>
                    <a:bodyPr/>
                    <a:lstStyle/>
                    <a:p>
                      <a:pPr algn="ctr"/>
                      <a:r>
                        <a:rPr lang="en-US" sz="1600" dirty="0" smtClean="0"/>
                        <a:t>Great earthquake: near</a:t>
                      </a:r>
                      <a:r>
                        <a:rPr lang="en-US" sz="1600" baseline="0" dirty="0" smtClean="0"/>
                        <a:t> total destruction Massive loss of life</a:t>
                      </a:r>
                      <a:endParaRPr lang="en-US" sz="1600" dirty="0"/>
                    </a:p>
                  </a:txBody>
                  <a:tcPr marT="45719" marB="45719"/>
                </a:tc>
                <a:tc>
                  <a:txBody>
                    <a:bodyPr/>
                    <a:lstStyle/>
                    <a:p>
                      <a:pPr algn="ctr"/>
                      <a:r>
                        <a:rPr lang="en-US" sz="1600" dirty="0" smtClean="0"/>
                        <a:t>X-XII Major and total</a:t>
                      </a:r>
                      <a:r>
                        <a:rPr lang="en-US" sz="1600" baseline="0" dirty="0" smtClean="0"/>
                        <a:t> damage</a:t>
                      </a:r>
                      <a:endParaRPr lang="en-US" sz="1600" dirty="0"/>
                    </a:p>
                  </a:txBody>
                  <a:tcPr marT="45719" marB="45719"/>
                </a:tc>
                <a:tc>
                  <a:txBody>
                    <a:bodyPr/>
                    <a:lstStyle/>
                    <a:p>
                      <a:pPr algn="ctr"/>
                      <a:r>
                        <a:rPr lang="en-US" sz="1600" dirty="0" smtClean="0"/>
                        <a:t>1 or 2</a:t>
                      </a:r>
                      <a:endParaRPr lang="en-US" sz="1600" dirty="0"/>
                    </a:p>
                  </a:txBody>
                  <a:tcPr marT="45719" marB="45719"/>
                </a:tc>
              </a:tr>
            </a:tbl>
          </a:graphicData>
        </a:graphic>
      </p:graphicFrame>
    </p:spTree>
    <p:extLst>
      <p:ext uri="{BB962C8B-B14F-4D97-AF65-F5344CB8AC3E}">
        <p14:creationId xmlns:p14="http://schemas.microsoft.com/office/powerpoint/2010/main" val="12207645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smtClean="0"/>
              <a:t>Hazard Map</a:t>
            </a:r>
          </a:p>
        </p:txBody>
      </p:sp>
      <p:pic>
        <p:nvPicPr>
          <p:cNvPr id="23555" name="Picture 2" descr="http://earthquake.usgs.gov/hazards/products/graphic2pct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19200"/>
            <a:ext cx="8756650" cy="553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718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775</TotalTime>
  <Words>1084</Words>
  <Application>Microsoft Office PowerPoint</Application>
  <PresentationFormat>On-screen Show (4:3)</PresentationFormat>
  <Paragraphs>127</Paragraphs>
  <Slides>27</Slides>
  <Notes>2</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Earthquakes and their causes</vt:lpstr>
      <vt:lpstr>Review: What is a fault?</vt:lpstr>
      <vt:lpstr>Types of Faults</vt:lpstr>
      <vt:lpstr>What are Earthquakes?</vt:lpstr>
      <vt:lpstr>Where do earthquakes occur?</vt:lpstr>
      <vt:lpstr>Measuring the Size of an Earthquake</vt:lpstr>
      <vt:lpstr>Measuring the Size of an Earthquake</vt:lpstr>
      <vt:lpstr>PowerPoint Presentation</vt:lpstr>
      <vt:lpstr>Hazard Map</vt:lpstr>
      <vt:lpstr>Frequency of Earthquakes</vt:lpstr>
      <vt:lpstr>What is an epicenter?</vt:lpstr>
      <vt:lpstr>What is an hypocenter</vt:lpstr>
      <vt:lpstr>Another example of epicenter and focus</vt:lpstr>
      <vt:lpstr>Epicenter of Japan Earthquake</vt:lpstr>
      <vt:lpstr>Determining magnitude</vt:lpstr>
      <vt:lpstr>Calculating magnitude</vt:lpstr>
      <vt:lpstr>How much bigger is a magnitude 8.7 earthquake than a magnitude 5.8 earthquake?</vt:lpstr>
      <vt:lpstr>What is the magnitude scale really measuring?</vt:lpstr>
      <vt:lpstr>Here's how we get that number: </vt:lpstr>
      <vt:lpstr>So I know what a lot of you have been thinking, how much bigger is a 10 than a 5?</vt:lpstr>
      <vt:lpstr>Seismic Waves</vt:lpstr>
      <vt:lpstr>P-Wave</vt:lpstr>
      <vt:lpstr>S-Wave</vt:lpstr>
      <vt:lpstr>Surface Waves</vt:lpstr>
      <vt:lpstr>PowerPoint Presentation</vt:lpstr>
      <vt:lpstr>Rayleigh waves </vt:lpstr>
      <vt:lpstr>Some great links</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creator>
  <cp:lastModifiedBy>.</cp:lastModifiedBy>
  <cp:revision>25</cp:revision>
  <cp:lastPrinted>2013-04-22T16:30:36Z</cp:lastPrinted>
  <dcterms:created xsi:type="dcterms:W3CDTF">2013-04-17T16:48:07Z</dcterms:created>
  <dcterms:modified xsi:type="dcterms:W3CDTF">2013-04-23T21:23:47Z</dcterms:modified>
</cp:coreProperties>
</file>